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3.jpg" ContentType="image/pn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0"/>
  </p:notesMasterIdLst>
  <p:sldIdLst>
    <p:sldId id="256" r:id="rId2"/>
    <p:sldId id="257" r:id="rId3"/>
    <p:sldId id="260" r:id="rId4"/>
    <p:sldId id="318" r:id="rId5"/>
    <p:sldId id="268" r:id="rId6"/>
    <p:sldId id="264" r:id="rId7"/>
    <p:sldId id="312" r:id="rId8"/>
    <p:sldId id="313" r:id="rId9"/>
    <p:sldId id="314" r:id="rId10"/>
    <p:sldId id="315" r:id="rId11"/>
    <p:sldId id="316" r:id="rId12"/>
    <p:sldId id="270" r:id="rId13"/>
    <p:sldId id="272" r:id="rId14"/>
    <p:sldId id="274" r:id="rId15"/>
    <p:sldId id="317" r:id="rId16"/>
    <p:sldId id="273" r:id="rId17"/>
    <p:sldId id="320" r:id="rId18"/>
    <p:sldId id="300" r:id="rId19"/>
    <p:sldId id="301" r:id="rId20"/>
    <p:sldId id="307" r:id="rId21"/>
    <p:sldId id="303" r:id="rId22"/>
    <p:sldId id="304" r:id="rId23"/>
    <p:sldId id="269" r:id="rId24"/>
    <p:sldId id="267" r:id="rId25"/>
    <p:sldId id="259" r:id="rId26"/>
    <p:sldId id="275" r:id="rId27"/>
    <p:sldId id="308" r:id="rId28"/>
    <p:sldId id="262" r:id="rId2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82"/>
    <p:restoredTop sz="91020"/>
  </p:normalViewPr>
  <p:slideViewPr>
    <p:cSldViewPr snapToGrid="0">
      <p:cViewPr varScale="1">
        <p:scale>
          <a:sx n="155" d="100"/>
          <a:sy n="155" d="100"/>
        </p:scale>
        <p:origin x="784"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e4662238c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e4662238c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H" dirty="0"/>
              <a:t>Object </a:t>
            </a:r>
            <a:r>
              <a:rPr lang="fr-CH" dirty="0" err="1"/>
              <a:t>detection</a:t>
            </a:r>
            <a:r>
              <a:rPr lang="fr-CH" dirty="0"/>
              <a:t> + </a:t>
            </a:r>
            <a:r>
              <a:rPr lang="fr-CH" dirty="0" err="1"/>
              <a:t>Semantic</a:t>
            </a:r>
            <a:r>
              <a:rPr lang="fr-CH" dirty="0"/>
              <a:t> Segmentation</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e54213d68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e54213d685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d328d61f1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d328d61f1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e55278b5e2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e55278b5e2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e67c121d6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e67c121d6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e55278b5e2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e55278b5e2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rgbClr val="595959"/>
              </a:buClr>
              <a:buSzPts val="1600"/>
              <a:buChar char="●"/>
            </a:pPr>
            <a:r>
              <a:rPr lang="en" sz="1600">
                <a:solidFill>
                  <a:srgbClr val="595959"/>
                </a:solidFill>
              </a:rPr>
              <a:t>Object detection systems make predictions in terms of a bounding box and a class label.</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e54213d685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e54213d685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AutoNum type="arabicPeriod"/>
            </a:pPr>
            <a:r>
              <a:rPr lang="en" sz="1600" dirty="0">
                <a:solidFill>
                  <a:schemeClr val="dk1"/>
                </a:solidFill>
              </a:rPr>
              <a:t>This process generates the classification scores, bounding boxes and segmentation masks.</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e54213d685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e54213d685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50">
                <a:solidFill>
                  <a:schemeClr val="dk1"/>
                </a:solidFill>
                <a:highlight>
                  <a:srgbClr val="E4E8EE"/>
                </a:highlight>
              </a:rPr>
              <a:t>For example. The dogs in the input image are distinguished into three distinct dogs.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e4662238cf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e4662238cf_1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sz="1100" dirty="0">
                <a:solidFill>
                  <a:srgbClr val="595959"/>
                </a:solidFill>
              </a:rPr>
              <a:t>This project can help the government know the distribution of buildings and building type </a:t>
            </a:r>
            <a:r>
              <a:rPr lang="en-GB" sz="1100" dirty="0" err="1">
                <a:solidFill>
                  <a:srgbClr val="595959"/>
                </a:solidFill>
              </a:rPr>
              <a:t>ratio，and</a:t>
            </a:r>
            <a:r>
              <a:rPr lang="en-GB" sz="1100" dirty="0">
                <a:solidFill>
                  <a:srgbClr val="595959"/>
                </a:solidFill>
              </a:rPr>
              <a:t> can be useful for government to do the risk assessment.</a:t>
            </a:r>
            <a:endParaRPr lang="en-GB" dirty="0"/>
          </a:p>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e54213d685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e54213d685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dfc614ae6e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dfc614ae6e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e4662238cf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e4662238cf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d2f7548154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d2f7548154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595959"/>
              </a:buClr>
              <a:buSzPts val="1800"/>
              <a:buChar char="●"/>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d2f7548154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d2f754815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rPr>
              <a:t>MaskR-CNN, a state-of-the-art method in the image instance segmentation. The segmentation is in parallel with the identification and localization tasks. </a:t>
            </a:r>
            <a:endParaRPr sz="1400">
              <a:solidFill>
                <a:schemeClr val="dk1"/>
              </a:solidFill>
            </a:endParaRPr>
          </a:p>
          <a:p>
            <a:pPr marL="0" lvl="0" indent="0" algn="l" rtl="0">
              <a:spcBef>
                <a:spcPts val="0"/>
              </a:spcBef>
              <a:spcAft>
                <a:spcPts val="0"/>
              </a:spcAft>
              <a:buNone/>
            </a:pPr>
            <a:endParaRPr sz="2100">
              <a:solidFill>
                <a:srgbClr val="595959"/>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d2f7548154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d2f7548154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Deep learning  and trhreshold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H" dirty="0"/>
          </a:p>
        </p:txBody>
      </p:sp>
    </p:spTree>
    <p:extLst>
      <p:ext uri="{BB962C8B-B14F-4D97-AF65-F5344CB8AC3E}">
        <p14:creationId xmlns:p14="http://schemas.microsoft.com/office/powerpoint/2010/main" val="86087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dfc614ae6e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dfc614ae6e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dfc614ae6e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dfc614ae6e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e54213d685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e54213d685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s>
</file>

<file path=ppt/slides/_rels/slide2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31.jp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744575"/>
            <a:ext cx="8520600" cy="22923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endParaRPr dirty="0"/>
          </a:p>
          <a:p>
            <a:pPr marL="0" lvl="0" indent="0" algn="ctr" rtl="0">
              <a:spcBef>
                <a:spcPts val="0"/>
              </a:spcBef>
              <a:spcAft>
                <a:spcPts val="0"/>
              </a:spcAft>
              <a:buNone/>
            </a:pPr>
            <a:r>
              <a:rPr lang="en" sz="3088" dirty="0"/>
              <a:t>VITA Lab</a:t>
            </a:r>
            <a:endParaRPr sz="2866" dirty="0"/>
          </a:p>
          <a:p>
            <a:pPr marL="0" lvl="0" indent="0" algn="ctr" rtl="0">
              <a:spcBef>
                <a:spcPts val="0"/>
              </a:spcBef>
              <a:spcAft>
                <a:spcPts val="0"/>
              </a:spcAft>
              <a:buNone/>
            </a:pPr>
            <a:r>
              <a:rPr lang="en" sz="4866" dirty="0"/>
              <a:t>Building and opening instance segmentation</a:t>
            </a:r>
            <a:endParaRPr sz="4866" dirty="0"/>
          </a:p>
        </p:txBody>
      </p:sp>
      <p:sp>
        <p:nvSpPr>
          <p:cNvPr id="55" name="Google Shape;55;p13"/>
          <p:cNvSpPr txBox="1">
            <a:spLocks noGrp="1"/>
          </p:cNvSpPr>
          <p:nvPr>
            <p:ph type="subTitle" idx="1"/>
          </p:nvPr>
        </p:nvSpPr>
        <p:spPr>
          <a:xfrm>
            <a:off x="378175" y="3305475"/>
            <a:ext cx="8520600" cy="13110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US" sz="1400" dirty="0"/>
              <a:t>Vincent Naayem, MSc Robotics</a:t>
            </a:r>
          </a:p>
          <a:p>
            <a:pPr marL="0" lvl="0" indent="0" algn="ctr" rtl="0">
              <a:spcBef>
                <a:spcPts val="0"/>
              </a:spcBef>
              <a:spcAft>
                <a:spcPts val="0"/>
              </a:spcAft>
              <a:buNone/>
            </a:pPr>
            <a:r>
              <a:rPr lang="en-US" sz="1400" dirty="0"/>
              <a:t>Semester Project 10CTS</a:t>
            </a:r>
            <a:endParaRPr sz="1400" dirty="0"/>
          </a:p>
        </p:txBody>
      </p:sp>
      <p:sp>
        <p:nvSpPr>
          <p:cNvPr id="56" name="Google Shape;56;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pic>
        <p:nvPicPr>
          <p:cNvPr id="57" name="Google Shape;57;p13"/>
          <p:cNvPicPr preferRelativeResize="0"/>
          <p:nvPr/>
        </p:nvPicPr>
        <p:blipFill>
          <a:blip r:embed="rId3">
            <a:alphaModFix/>
          </a:blip>
          <a:stretch>
            <a:fillRect/>
          </a:stretch>
        </p:blipFill>
        <p:spPr>
          <a:xfrm>
            <a:off x="7373950" y="129800"/>
            <a:ext cx="1647198" cy="275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E74F9-1F3E-B74D-B448-012316FAA1BB}"/>
              </a:ext>
            </a:extLst>
          </p:cNvPr>
          <p:cNvSpPr>
            <a:spLocks noGrp="1"/>
          </p:cNvSpPr>
          <p:nvPr>
            <p:ph type="title"/>
          </p:nvPr>
        </p:nvSpPr>
        <p:spPr/>
        <p:txBody>
          <a:bodyPr>
            <a:normAutofit fontScale="90000"/>
          </a:bodyPr>
          <a:lstStyle/>
          <a:p>
            <a:r>
              <a:rPr lang="en-GB" dirty="0"/>
              <a:t>S</a:t>
            </a:r>
            <a:r>
              <a:rPr lang="en-CH" dirty="0"/>
              <a:t>elf-Annotation</a:t>
            </a:r>
          </a:p>
        </p:txBody>
      </p:sp>
      <p:sp>
        <p:nvSpPr>
          <p:cNvPr id="3" name="Text Placeholder 2">
            <a:extLst>
              <a:ext uri="{FF2B5EF4-FFF2-40B4-BE49-F238E27FC236}">
                <a16:creationId xmlns:a16="http://schemas.microsoft.com/office/drawing/2014/main" id="{72E0F0E9-80E2-A141-98DF-2D9416A66BD9}"/>
              </a:ext>
            </a:extLst>
          </p:cNvPr>
          <p:cNvSpPr>
            <a:spLocks noGrp="1"/>
          </p:cNvSpPr>
          <p:nvPr>
            <p:ph type="body" idx="1"/>
          </p:nvPr>
        </p:nvSpPr>
        <p:spPr/>
        <p:txBody>
          <a:bodyPr/>
          <a:lstStyle/>
          <a:p>
            <a:r>
              <a:rPr lang="en-CH" dirty="0"/>
              <a:t>Some predictions are correct</a:t>
            </a:r>
          </a:p>
          <a:p>
            <a:r>
              <a:rPr lang="en-CH" dirty="0"/>
              <a:t>Detectron’s predictions are masks</a:t>
            </a:r>
          </a:p>
          <a:p>
            <a:r>
              <a:rPr lang="en-CH" dirty="0"/>
              <a:t>Convert masks to Polygon</a:t>
            </a:r>
          </a:p>
          <a:p>
            <a:r>
              <a:rPr lang="en-CH" dirty="0"/>
              <a:t>Ramer-Douglas-Peucker algorithm</a:t>
            </a:r>
          </a:p>
        </p:txBody>
      </p:sp>
      <p:sp>
        <p:nvSpPr>
          <p:cNvPr id="4" name="Slide Number Placeholder 3">
            <a:extLst>
              <a:ext uri="{FF2B5EF4-FFF2-40B4-BE49-F238E27FC236}">
                <a16:creationId xmlns:a16="http://schemas.microsoft.com/office/drawing/2014/main" id="{38DB53AD-54E3-DE46-B2EC-E89564FCD8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6" name="Picture 5" descr="Diagram&#10;&#10;Description automatically generated">
            <a:extLst>
              <a:ext uri="{FF2B5EF4-FFF2-40B4-BE49-F238E27FC236}">
                <a16:creationId xmlns:a16="http://schemas.microsoft.com/office/drawing/2014/main" id="{A34A4381-A606-EC4C-87B7-BE710C015F08}"/>
              </a:ext>
            </a:extLst>
          </p:cNvPr>
          <p:cNvPicPr>
            <a:picLocks noChangeAspect="1"/>
          </p:cNvPicPr>
          <p:nvPr/>
        </p:nvPicPr>
        <p:blipFill>
          <a:blip r:embed="rId2"/>
          <a:stretch>
            <a:fillRect/>
          </a:stretch>
        </p:blipFill>
        <p:spPr>
          <a:xfrm>
            <a:off x="1046403" y="2660821"/>
            <a:ext cx="6929162" cy="2317740"/>
          </a:xfrm>
          <a:prstGeom prst="rect">
            <a:avLst/>
          </a:prstGeom>
        </p:spPr>
      </p:pic>
      <p:pic>
        <p:nvPicPr>
          <p:cNvPr id="8" name="Picture 7" descr="Chart, line chart&#10;&#10;Description automatically generated">
            <a:extLst>
              <a:ext uri="{FF2B5EF4-FFF2-40B4-BE49-F238E27FC236}">
                <a16:creationId xmlns:a16="http://schemas.microsoft.com/office/drawing/2014/main" id="{98C7BEEA-AAFA-DE4C-BDC4-2E722384D03C}"/>
              </a:ext>
            </a:extLst>
          </p:cNvPr>
          <p:cNvPicPr>
            <a:picLocks noChangeAspect="1"/>
          </p:cNvPicPr>
          <p:nvPr/>
        </p:nvPicPr>
        <p:blipFill>
          <a:blip r:embed="rId3"/>
          <a:stretch>
            <a:fillRect/>
          </a:stretch>
        </p:blipFill>
        <p:spPr>
          <a:xfrm>
            <a:off x="5335502" y="1814529"/>
            <a:ext cx="3025904" cy="961622"/>
          </a:xfrm>
          <a:prstGeom prst="rect">
            <a:avLst/>
          </a:prstGeom>
        </p:spPr>
      </p:pic>
      <p:pic>
        <p:nvPicPr>
          <p:cNvPr id="9" name="Google Shape;166;p21">
            <a:extLst>
              <a:ext uri="{FF2B5EF4-FFF2-40B4-BE49-F238E27FC236}">
                <a16:creationId xmlns:a16="http://schemas.microsoft.com/office/drawing/2014/main" id="{C3BBDF09-7D34-4749-A217-F1A97FD9917F}"/>
              </a:ext>
            </a:extLst>
          </p:cNvPr>
          <p:cNvPicPr preferRelativeResize="0"/>
          <p:nvPr/>
        </p:nvPicPr>
        <p:blipFill>
          <a:blip r:embed="rId4">
            <a:alphaModFix/>
          </a:blip>
          <a:stretch>
            <a:fillRect/>
          </a:stretch>
        </p:blipFill>
        <p:spPr>
          <a:xfrm>
            <a:off x="7373950" y="129800"/>
            <a:ext cx="1647198" cy="275125"/>
          </a:xfrm>
          <a:prstGeom prst="rect">
            <a:avLst/>
          </a:prstGeom>
          <a:noFill/>
          <a:ln>
            <a:noFill/>
          </a:ln>
        </p:spPr>
      </p:pic>
    </p:spTree>
    <p:extLst>
      <p:ext uri="{BB962C8B-B14F-4D97-AF65-F5344CB8AC3E}">
        <p14:creationId xmlns:p14="http://schemas.microsoft.com/office/powerpoint/2010/main" val="2041026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B85D3-9A4F-BD44-A45B-DB894DE239E6}"/>
              </a:ext>
            </a:extLst>
          </p:cNvPr>
          <p:cNvSpPr>
            <a:spLocks noGrp="1"/>
          </p:cNvSpPr>
          <p:nvPr>
            <p:ph type="title"/>
          </p:nvPr>
        </p:nvSpPr>
        <p:spPr/>
        <p:txBody>
          <a:bodyPr>
            <a:normAutofit fontScale="90000"/>
          </a:bodyPr>
          <a:lstStyle/>
          <a:p>
            <a:r>
              <a:rPr lang="en-GB" dirty="0"/>
              <a:t>S</a:t>
            </a:r>
            <a:r>
              <a:rPr lang="en-CH" dirty="0"/>
              <a:t>elf-Annotation: Results</a:t>
            </a:r>
          </a:p>
        </p:txBody>
      </p:sp>
      <p:sp>
        <p:nvSpPr>
          <p:cNvPr id="4" name="Slide Number Placeholder 3">
            <a:extLst>
              <a:ext uri="{FF2B5EF4-FFF2-40B4-BE49-F238E27FC236}">
                <a16:creationId xmlns:a16="http://schemas.microsoft.com/office/drawing/2014/main" id="{F24AAE05-35ED-F648-AEE0-39F20FEAEF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6" name="Picture 5">
            <a:extLst>
              <a:ext uri="{FF2B5EF4-FFF2-40B4-BE49-F238E27FC236}">
                <a16:creationId xmlns:a16="http://schemas.microsoft.com/office/drawing/2014/main" id="{BD28583C-4064-C94B-B523-149C9317AD1B}"/>
              </a:ext>
            </a:extLst>
          </p:cNvPr>
          <p:cNvPicPr>
            <a:picLocks noChangeAspect="1"/>
          </p:cNvPicPr>
          <p:nvPr/>
        </p:nvPicPr>
        <p:blipFill>
          <a:blip r:embed="rId2"/>
          <a:stretch>
            <a:fillRect/>
          </a:stretch>
        </p:blipFill>
        <p:spPr>
          <a:xfrm>
            <a:off x="3264885" y="1044605"/>
            <a:ext cx="2474347" cy="3008094"/>
          </a:xfrm>
          <a:prstGeom prst="rect">
            <a:avLst/>
          </a:prstGeom>
        </p:spPr>
      </p:pic>
      <p:pic>
        <p:nvPicPr>
          <p:cNvPr id="8" name="Picture 7" descr="Cars parked in front of a building&#10;&#10;Description automatically generated with medium confidence">
            <a:extLst>
              <a:ext uri="{FF2B5EF4-FFF2-40B4-BE49-F238E27FC236}">
                <a16:creationId xmlns:a16="http://schemas.microsoft.com/office/drawing/2014/main" id="{A38CB74A-D8A9-3F40-8C3B-E62E08F028A4}"/>
              </a:ext>
            </a:extLst>
          </p:cNvPr>
          <p:cNvPicPr>
            <a:picLocks noChangeAspect="1"/>
          </p:cNvPicPr>
          <p:nvPr/>
        </p:nvPicPr>
        <p:blipFill>
          <a:blip r:embed="rId3"/>
          <a:stretch>
            <a:fillRect/>
          </a:stretch>
        </p:blipFill>
        <p:spPr>
          <a:xfrm>
            <a:off x="6218070" y="1017725"/>
            <a:ext cx="2593143" cy="3066251"/>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C414DEAD-1E8C-DE4D-81E1-C7664CC9ABBE}"/>
              </a:ext>
            </a:extLst>
          </p:cNvPr>
          <p:cNvPicPr>
            <a:picLocks noChangeAspect="1"/>
          </p:cNvPicPr>
          <p:nvPr/>
        </p:nvPicPr>
        <p:blipFill>
          <a:blip r:embed="rId4"/>
          <a:stretch>
            <a:fillRect/>
          </a:stretch>
        </p:blipFill>
        <p:spPr>
          <a:xfrm>
            <a:off x="311700" y="1060177"/>
            <a:ext cx="2474347" cy="2976949"/>
          </a:xfrm>
          <a:prstGeom prst="rect">
            <a:avLst/>
          </a:prstGeom>
        </p:spPr>
      </p:pic>
      <p:sp>
        <p:nvSpPr>
          <p:cNvPr id="11" name="TextBox 10">
            <a:extLst>
              <a:ext uri="{FF2B5EF4-FFF2-40B4-BE49-F238E27FC236}">
                <a16:creationId xmlns:a16="http://schemas.microsoft.com/office/drawing/2014/main" id="{F579E04F-8716-214D-AF80-858A5C783283}"/>
              </a:ext>
            </a:extLst>
          </p:cNvPr>
          <p:cNvSpPr txBox="1"/>
          <p:nvPr/>
        </p:nvSpPr>
        <p:spPr>
          <a:xfrm>
            <a:off x="1013309" y="4053932"/>
            <a:ext cx="1071127" cy="307777"/>
          </a:xfrm>
          <a:prstGeom prst="rect">
            <a:avLst/>
          </a:prstGeom>
          <a:noFill/>
        </p:spPr>
        <p:txBody>
          <a:bodyPr wrap="none" rtlCol="0">
            <a:spAutoFit/>
          </a:bodyPr>
          <a:lstStyle/>
          <a:p>
            <a:r>
              <a:rPr lang="en-CH" dirty="0"/>
              <a:t>Predictions</a:t>
            </a:r>
          </a:p>
        </p:txBody>
      </p:sp>
      <p:sp>
        <p:nvSpPr>
          <p:cNvPr id="12" name="TextBox 11">
            <a:extLst>
              <a:ext uri="{FF2B5EF4-FFF2-40B4-BE49-F238E27FC236}">
                <a16:creationId xmlns:a16="http://schemas.microsoft.com/office/drawing/2014/main" id="{75DD00B7-DD06-B540-9596-3483C08D038F}"/>
              </a:ext>
            </a:extLst>
          </p:cNvPr>
          <p:cNvSpPr txBox="1"/>
          <p:nvPr/>
        </p:nvSpPr>
        <p:spPr>
          <a:xfrm>
            <a:off x="3762609" y="4056839"/>
            <a:ext cx="1747594" cy="307777"/>
          </a:xfrm>
          <a:prstGeom prst="rect">
            <a:avLst/>
          </a:prstGeom>
          <a:noFill/>
        </p:spPr>
        <p:txBody>
          <a:bodyPr wrap="none" rtlCol="0">
            <a:spAutoFit/>
          </a:bodyPr>
          <a:lstStyle/>
          <a:p>
            <a:r>
              <a:rPr lang="en-CH" dirty="0"/>
              <a:t>Polygon conversion</a:t>
            </a:r>
          </a:p>
        </p:txBody>
      </p:sp>
      <p:sp>
        <p:nvSpPr>
          <p:cNvPr id="13" name="TextBox 12">
            <a:extLst>
              <a:ext uri="{FF2B5EF4-FFF2-40B4-BE49-F238E27FC236}">
                <a16:creationId xmlns:a16="http://schemas.microsoft.com/office/drawing/2014/main" id="{F331B800-6662-DD40-8EBE-A5A7C8635F7A}"/>
              </a:ext>
            </a:extLst>
          </p:cNvPr>
          <p:cNvSpPr txBox="1"/>
          <p:nvPr/>
        </p:nvSpPr>
        <p:spPr>
          <a:xfrm>
            <a:off x="6774695" y="4052699"/>
            <a:ext cx="1479892" cy="307777"/>
          </a:xfrm>
          <a:prstGeom prst="rect">
            <a:avLst/>
          </a:prstGeom>
          <a:noFill/>
        </p:spPr>
        <p:txBody>
          <a:bodyPr wrap="none" rtlCol="0">
            <a:spAutoFit/>
          </a:bodyPr>
          <a:lstStyle/>
          <a:p>
            <a:r>
              <a:rPr lang="en-CH" dirty="0"/>
              <a:t>RDP conversion</a:t>
            </a:r>
          </a:p>
        </p:txBody>
      </p:sp>
      <p:pic>
        <p:nvPicPr>
          <p:cNvPr id="15" name="Google Shape;166;p21">
            <a:extLst>
              <a:ext uri="{FF2B5EF4-FFF2-40B4-BE49-F238E27FC236}">
                <a16:creationId xmlns:a16="http://schemas.microsoft.com/office/drawing/2014/main" id="{4ACC7499-87FE-C644-9840-8D5C566E20A9}"/>
              </a:ext>
            </a:extLst>
          </p:cNvPr>
          <p:cNvPicPr preferRelativeResize="0"/>
          <p:nvPr/>
        </p:nvPicPr>
        <p:blipFill>
          <a:blip r:embed="rId5">
            <a:alphaModFix/>
          </a:blip>
          <a:stretch>
            <a:fillRect/>
          </a:stretch>
        </p:blipFill>
        <p:spPr>
          <a:xfrm>
            <a:off x="7373950" y="129800"/>
            <a:ext cx="1647198" cy="275125"/>
          </a:xfrm>
          <a:prstGeom prst="rect">
            <a:avLst/>
          </a:prstGeom>
          <a:noFill/>
          <a:ln>
            <a:noFill/>
          </a:ln>
        </p:spPr>
      </p:pic>
    </p:spTree>
    <p:extLst>
      <p:ext uri="{BB962C8B-B14F-4D97-AF65-F5344CB8AC3E}">
        <p14:creationId xmlns:p14="http://schemas.microsoft.com/office/powerpoint/2010/main" val="27351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3220"/>
              <a:t>Experiment Detail </a:t>
            </a:r>
            <a:endParaRPr sz="3240"/>
          </a:p>
        </p:txBody>
      </p:sp>
      <p:sp>
        <p:nvSpPr>
          <p:cNvPr id="241" name="Google Shape;241;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pic>
        <p:nvPicPr>
          <p:cNvPr id="242" name="Google Shape;242;p27"/>
          <p:cNvPicPr preferRelativeResize="0"/>
          <p:nvPr/>
        </p:nvPicPr>
        <p:blipFill>
          <a:blip r:embed="rId3">
            <a:alphaModFix/>
          </a:blip>
          <a:stretch>
            <a:fillRect/>
          </a:stretch>
        </p:blipFill>
        <p:spPr>
          <a:xfrm>
            <a:off x="7373950" y="129800"/>
            <a:ext cx="1647198" cy="275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lvl="0"/>
            <a:r>
              <a:rPr lang="en" dirty="0"/>
              <a:t>Baseline</a:t>
            </a:r>
            <a:endParaRPr dirty="0"/>
          </a:p>
        </p:txBody>
      </p:sp>
      <p:sp>
        <p:nvSpPr>
          <p:cNvPr id="255" name="Google Shape;255;p29"/>
          <p:cNvSpPr txBox="1">
            <a:spLocks noGrp="1"/>
          </p:cNvSpPr>
          <p:nvPr>
            <p:ph type="body" idx="1"/>
          </p:nvPr>
        </p:nvSpPr>
        <p:spPr>
          <a:xfrm>
            <a:off x="311700" y="1152475"/>
            <a:ext cx="8709448" cy="3416400"/>
          </a:xfrm>
          <a:prstGeom prst="rect">
            <a:avLst/>
          </a:prstGeom>
        </p:spPr>
        <p:txBody>
          <a:bodyPr spcFirstLastPara="1" wrap="square" lIns="91425" tIns="91425" rIns="91425" bIns="91425" anchor="t" anchorCtr="0">
            <a:normAutofit fontScale="92500" lnSpcReduction="10000"/>
          </a:bodyPr>
          <a:lstStyle/>
          <a:p>
            <a:pPr lvl="0" indent="-330200">
              <a:buSzPts val="1600"/>
            </a:pPr>
            <a:endParaRPr lang="en-GB" sz="1600" dirty="0"/>
          </a:p>
          <a:p>
            <a:pPr indent="-330200">
              <a:buSzPts val="1600"/>
            </a:pPr>
            <a:r>
              <a:rPr lang="en-GB" sz="1600" dirty="0"/>
              <a:t>Basel dataset: </a:t>
            </a:r>
            <a:r>
              <a:rPr lang="en-GB" sz="1500" dirty="0"/>
              <a:t>3644 exploitable images;  18 images for validation</a:t>
            </a:r>
            <a:endParaRPr lang="en-GB" sz="1200" dirty="0"/>
          </a:p>
          <a:p>
            <a:pPr indent="-330200">
              <a:buSzPts val="1600"/>
            </a:pPr>
            <a:r>
              <a:rPr lang="en-GB" sz="1600" dirty="0" err="1"/>
              <a:t>IoU</a:t>
            </a:r>
            <a:r>
              <a:rPr lang="en-GB" sz="1600" dirty="0"/>
              <a:t> is set at a threshold ( 0.5 for example), if </a:t>
            </a:r>
            <a:r>
              <a:rPr lang="en-GB" sz="1600" dirty="0" err="1"/>
              <a:t>IoU</a:t>
            </a:r>
            <a:r>
              <a:rPr lang="en-GB" sz="1600" dirty="0"/>
              <a:t> value for a prediction is larger than 0.5, then we classify the prediction as True Positive (TF).</a:t>
            </a:r>
          </a:p>
          <a:p>
            <a:pPr lvl="0" indent="-330200">
              <a:buSzPts val="1600"/>
            </a:pPr>
            <a:r>
              <a:rPr lang="en-GB" sz="1600" dirty="0"/>
              <a:t>Mean average precision (</a:t>
            </a:r>
            <a:r>
              <a:rPr lang="en-GB" sz="1600" dirty="0" err="1"/>
              <a:t>mAP</a:t>
            </a:r>
            <a:r>
              <a:rPr lang="en-GB" sz="1600" dirty="0"/>
              <a:t>): </a:t>
            </a:r>
            <a:r>
              <a:rPr lang="en-GB" sz="1600" dirty="0" err="1"/>
              <a:t>mAP</a:t>
            </a:r>
            <a:r>
              <a:rPr lang="en-GB" sz="1600" dirty="0"/>
              <a:t> is finding the area under the precision-recall curve at certain </a:t>
            </a:r>
            <a:r>
              <a:rPr lang="en-GB" sz="1600" dirty="0" err="1"/>
              <a:t>IoU</a:t>
            </a:r>
            <a:r>
              <a:rPr lang="en-GB" sz="1600" dirty="0"/>
              <a:t>(intersection over union) threshold.</a:t>
            </a:r>
          </a:p>
          <a:p>
            <a:pPr indent="-330200">
              <a:buSzPts val="1600"/>
            </a:pPr>
            <a:r>
              <a:rPr lang="en-GB" sz="1600" dirty="0"/>
              <a:t>Fine tuning Mask R-CNN with </a:t>
            </a:r>
            <a:r>
              <a:rPr lang="en" sz="1600" dirty="0" err="1"/>
              <a:t>CityScapes</a:t>
            </a:r>
            <a:r>
              <a:rPr lang="en" sz="1600" dirty="0"/>
              <a:t> dataset</a:t>
            </a:r>
            <a:endParaRPr lang="en-GB" sz="1600" dirty="0"/>
          </a:p>
          <a:p>
            <a:pPr indent="-330200">
              <a:buSzPts val="1600"/>
            </a:pPr>
            <a:r>
              <a:rPr lang="en-GB" sz="1600" dirty="0"/>
              <a:t>Baseline: Train Mask R-CNN model with a training batch of 87 images</a:t>
            </a:r>
          </a:p>
          <a:p>
            <a:pPr indent="-330200">
              <a:buSzPts val="1600"/>
            </a:pPr>
            <a:endParaRPr lang="en-GB" sz="1600" dirty="0"/>
          </a:p>
          <a:p>
            <a:pPr marL="0" lvl="0" indent="0">
              <a:spcBef>
                <a:spcPts val="1200"/>
              </a:spcBef>
              <a:buNone/>
            </a:pPr>
            <a:endParaRPr lang="en-GB" sz="1600" dirty="0"/>
          </a:p>
          <a:p>
            <a:pPr marL="0" lvl="0" indent="0">
              <a:spcBef>
                <a:spcPts val="1200"/>
              </a:spcBef>
              <a:spcAft>
                <a:spcPts val="1200"/>
              </a:spcAft>
              <a:buNone/>
            </a:pPr>
            <a:r>
              <a:rPr lang="en-GB" sz="1600" dirty="0"/>
              <a:t>	</a:t>
            </a:r>
            <a:endParaRPr sz="1200" dirty="0"/>
          </a:p>
        </p:txBody>
      </p:sp>
      <p:sp>
        <p:nvSpPr>
          <p:cNvPr id="256" name="Google Shape;256;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pic>
        <p:nvPicPr>
          <p:cNvPr id="257" name="Google Shape;257;p29"/>
          <p:cNvPicPr preferRelativeResize="0"/>
          <p:nvPr/>
        </p:nvPicPr>
        <p:blipFill>
          <a:blip r:embed="rId3">
            <a:alphaModFix/>
          </a:blip>
          <a:stretch>
            <a:fillRect/>
          </a:stretch>
        </p:blipFill>
        <p:spPr>
          <a:xfrm>
            <a:off x="7373950" y="129800"/>
            <a:ext cx="1647198" cy="275125"/>
          </a:xfrm>
          <a:prstGeom prst="rect">
            <a:avLst/>
          </a:prstGeom>
          <a:noFill/>
          <a:ln>
            <a:noFill/>
          </a:ln>
        </p:spPr>
      </p:pic>
      <mc:AlternateContent xmlns:mc="http://schemas.openxmlformats.org/markup-compatibility/2006">
        <mc:Choice xmlns:a14="http://schemas.microsoft.com/office/drawing/2010/main" Requires="a14">
          <p:graphicFrame>
            <p:nvGraphicFramePr>
              <p:cNvPr id="2" name="Table 2">
                <a:extLst>
                  <a:ext uri="{FF2B5EF4-FFF2-40B4-BE49-F238E27FC236}">
                    <a16:creationId xmlns:a16="http://schemas.microsoft.com/office/drawing/2014/main" id="{F94E04AD-D111-D24F-9916-5B8C755C4170}"/>
                  </a:ext>
                </a:extLst>
              </p:cNvPr>
              <p:cNvGraphicFramePr>
                <a:graphicFrameLocks noGrp="1"/>
              </p:cNvGraphicFramePr>
              <p:nvPr>
                <p:extLst>
                  <p:ext uri="{D42A27DB-BD31-4B8C-83A1-F6EECF244321}">
                    <p14:modId xmlns:p14="http://schemas.microsoft.com/office/powerpoint/2010/main" val="1788513960"/>
                  </p:ext>
                </p:extLst>
              </p:nvPr>
            </p:nvGraphicFramePr>
            <p:xfrm>
              <a:off x="1524000" y="3727046"/>
              <a:ext cx="6096000" cy="889000"/>
            </p:xfrm>
            <a:graphic>
              <a:graphicData uri="http://schemas.openxmlformats.org/drawingml/2006/table">
                <a:tbl>
                  <a:tblPr firstRow="1" bandRow="1">
                    <a:tableStyleId>{35758FB7-9AC5-4552-8A53-C91805E547FA}</a:tableStyleId>
                  </a:tblPr>
                  <a:tblGrid>
                    <a:gridCol w="1524000">
                      <a:extLst>
                        <a:ext uri="{9D8B030D-6E8A-4147-A177-3AD203B41FA5}">
                          <a16:colId xmlns:a16="http://schemas.microsoft.com/office/drawing/2014/main" val="4106292921"/>
                        </a:ext>
                      </a:extLst>
                    </a:gridCol>
                    <a:gridCol w="1524000">
                      <a:extLst>
                        <a:ext uri="{9D8B030D-6E8A-4147-A177-3AD203B41FA5}">
                          <a16:colId xmlns:a16="http://schemas.microsoft.com/office/drawing/2014/main" val="2597504814"/>
                        </a:ext>
                      </a:extLst>
                    </a:gridCol>
                    <a:gridCol w="1524000">
                      <a:extLst>
                        <a:ext uri="{9D8B030D-6E8A-4147-A177-3AD203B41FA5}">
                          <a16:colId xmlns:a16="http://schemas.microsoft.com/office/drawing/2014/main" val="3090072737"/>
                        </a:ext>
                      </a:extLst>
                    </a:gridCol>
                    <a:gridCol w="1524000">
                      <a:extLst>
                        <a:ext uri="{9D8B030D-6E8A-4147-A177-3AD203B41FA5}">
                          <a16:colId xmlns:a16="http://schemas.microsoft.com/office/drawing/2014/main" val="933758563"/>
                        </a:ext>
                      </a:extLst>
                    </a:gridCol>
                  </a:tblGrid>
                  <a:tr h="370840">
                    <a:tc>
                      <a:txBody>
                        <a:bodyPr/>
                        <a:lstStyle/>
                        <a:p>
                          <a:r>
                            <a:rPr lang="en-CH" dirty="0"/>
                            <a:t>Evaluation</a:t>
                          </a:r>
                        </a:p>
                      </a:txBody>
                      <a:tcPr/>
                    </a:tc>
                    <a:tc>
                      <a:txBody>
                        <a:bodyPr/>
                        <a:lstStyle/>
                        <a:p>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𝒎𝑨</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𝑷</m:t>
                                    </m:r>
                                  </m:e>
                                  <m:sub>
                                    <m:r>
                                      <a:rPr lang="en-US" b="1" i="1" smtClean="0">
                                        <a:latin typeface="Cambria Math" panose="02040503050406030204" pitchFamily="18" charset="0"/>
                                      </a:rPr>
                                      <m:t>𝟓𝟎</m:t>
                                    </m:r>
                                  </m:sub>
                                </m:sSub>
                                <m:d>
                                  <m:dPr>
                                    <m:ctrlPr>
                                      <a:rPr lang="en-US" b="1" i="1" smtClean="0">
                                        <a:latin typeface="Cambria Math" panose="02040503050406030204" pitchFamily="18" charset="0"/>
                                      </a:rPr>
                                    </m:ctrlPr>
                                  </m:dPr>
                                  <m:e>
                                    <m:r>
                                      <a:rPr lang="en-US" b="1" i="1" smtClean="0">
                                        <a:latin typeface="Cambria Math" panose="02040503050406030204" pitchFamily="18" charset="0"/>
                                      </a:rPr>
                                      <m:t>%</m:t>
                                    </m:r>
                                  </m:e>
                                </m:d>
                              </m:oMath>
                            </m:oMathPara>
                          </a14:m>
                          <a:endParaRPr lang="en-US" b="1" dirty="0"/>
                        </a:p>
                        <a:p>
                          <a:endParaRPr lang="en-CH" dirty="0"/>
                        </a:p>
                      </a:txBody>
                      <a:tcPr/>
                    </a:tc>
                    <a:tc>
                      <a:txBody>
                        <a:bodyPr/>
                        <a:lstStyle/>
                        <a:p>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𝒎𝑨</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𝑷</m:t>
                                    </m:r>
                                  </m:e>
                                  <m:sub>
                                    <m:r>
                                      <a:rPr lang="en-US" b="1" i="1" smtClean="0">
                                        <a:latin typeface="Cambria Math" panose="02040503050406030204" pitchFamily="18" charset="0"/>
                                      </a:rPr>
                                      <m:t>𝟕𝟓</m:t>
                                    </m:r>
                                  </m:sub>
                                </m:sSub>
                                <m:d>
                                  <m:dPr>
                                    <m:ctrlPr>
                                      <a:rPr lang="en-US" b="1" i="1" smtClean="0">
                                        <a:latin typeface="Cambria Math" panose="02040503050406030204" pitchFamily="18" charset="0"/>
                                      </a:rPr>
                                    </m:ctrlPr>
                                  </m:dPr>
                                  <m:e>
                                    <m:r>
                                      <a:rPr lang="en-US" b="1" i="1" smtClean="0">
                                        <a:latin typeface="Cambria Math" panose="02040503050406030204" pitchFamily="18" charset="0"/>
                                      </a:rPr>
                                      <m:t>%</m:t>
                                    </m:r>
                                  </m:e>
                                </m:d>
                              </m:oMath>
                            </m:oMathPara>
                          </a14:m>
                          <a:endParaRPr lang="en-CH" dirty="0"/>
                        </a:p>
                      </a:txBody>
                      <a:tcPr/>
                    </a:tc>
                    <a:tc>
                      <a:txBody>
                        <a:bodyPr/>
                        <a:lstStyle/>
                        <a:p>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𝒎𝑨𝑷</m:t>
                                </m:r>
                                <m:d>
                                  <m:dPr>
                                    <m:ctrlPr>
                                      <a:rPr lang="en-US" b="1" i="1" smtClean="0">
                                        <a:latin typeface="Cambria Math" panose="02040503050406030204" pitchFamily="18" charset="0"/>
                                      </a:rPr>
                                    </m:ctrlPr>
                                  </m:dPr>
                                  <m:e>
                                    <m:r>
                                      <a:rPr lang="en-US" b="1" i="1" smtClean="0">
                                        <a:latin typeface="Cambria Math" panose="02040503050406030204" pitchFamily="18" charset="0"/>
                                      </a:rPr>
                                      <m:t>%</m:t>
                                    </m:r>
                                  </m:e>
                                </m:d>
                              </m:oMath>
                            </m:oMathPara>
                          </a14:m>
                          <a:endParaRPr lang="en-CH" dirty="0"/>
                        </a:p>
                      </a:txBody>
                      <a:tcPr/>
                    </a:tc>
                    <a:extLst>
                      <a:ext uri="{0D108BD9-81ED-4DB2-BD59-A6C34878D82A}">
                        <a16:rowId xmlns:a16="http://schemas.microsoft.com/office/drawing/2014/main" val="91878250"/>
                      </a:ext>
                    </a:extLst>
                  </a:tr>
                  <a:tr h="370840">
                    <a:tc>
                      <a:txBody>
                        <a:bodyPr/>
                        <a:lstStyle/>
                        <a:p>
                          <a:r>
                            <a:rPr lang="en-CH" dirty="0"/>
                            <a:t>Baseline</a:t>
                          </a:r>
                        </a:p>
                      </a:txBody>
                      <a:tcPr/>
                    </a:tc>
                    <a:tc>
                      <a:txBody>
                        <a:bodyPr/>
                        <a:lstStyle/>
                        <a:p>
                          <a:r>
                            <a:rPr lang="en-CH" dirty="0"/>
                            <a:t>82.53</a:t>
                          </a:r>
                        </a:p>
                      </a:txBody>
                      <a:tcPr/>
                    </a:tc>
                    <a:tc>
                      <a:txBody>
                        <a:bodyPr/>
                        <a:lstStyle/>
                        <a:p>
                          <a:r>
                            <a:rPr lang="en-CH" dirty="0"/>
                            <a:t>46.76</a:t>
                          </a:r>
                        </a:p>
                      </a:txBody>
                      <a:tcPr/>
                    </a:tc>
                    <a:tc>
                      <a:txBody>
                        <a:bodyPr/>
                        <a:lstStyle/>
                        <a:p>
                          <a:r>
                            <a:rPr lang="en-CH" dirty="0"/>
                            <a:t>50.42</a:t>
                          </a:r>
                        </a:p>
                      </a:txBody>
                      <a:tcPr/>
                    </a:tc>
                    <a:extLst>
                      <a:ext uri="{0D108BD9-81ED-4DB2-BD59-A6C34878D82A}">
                        <a16:rowId xmlns:a16="http://schemas.microsoft.com/office/drawing/2014/main" val="2953531227"/>
                      </a:ext>
                    </a:extLst>
                  </a:tr>
                </a:tbl>
              </a:graphicData>
            </a:graphic>
          </p:graphicFrame>
        </mc:Choice>
        <mc:Fallback>
          <p:graphicFrame>
            <p:nvGraphicFramePr>
              <p:cNvPr id="2" name="Table 2">
                <a:extLst>
                  <a:ext uri="{FF2B5EF4-FFF2-40B4-BE49-F238E27FC236}">
                    <a16:creationId xmlns:a16="http://schemas.microsoft.com/office/drawing/2014/main" id="{F94E04AD-D111-D24F-9916-5B8C755C4170}"/>
                  </a:ext>
                </a:extLst>
              </p:cNvPr>
              <p:cNvGraphicFramePr>
                <a:graphicFrameLocks noGrp="1"/>
              </p:cNvGraphicFramePr>
              <p:nvPr>
                <p:extLst>
                  <p:ext uri="{D42A27DB-BD31-4B8C-83A1-F6EECF244321}">
                    <p14:modId xmlns:p14="http://schemas.microsoft.com/office/powerpoint/2010/main" val="1788513960"/>
                  </p:ext>
                </p:extLst>
              </p:nvPr>
            </p:nvGraphicFramePr>
            <p:xfrm>
              <a:off x="1524000" y="3727046"/>
              <a:ext cx="6096000" cy="889000"/>
            </p:xfrm>
            <a:graphic>
              <a:graphicData uri="http://schemas.openxmlformats.org/drawingml/2006/table">
                <a:tbl>
                  <a:tblPr firstRow="1" bandRow="1">
                    <a:tableStyleId>{35758FB7-9AC5-4552-8A53-C91805E547FA}</a:tableStyleId>
                  </a:tblPr>
                  <a:tblGrid>
                    <a:gridCol w="1524000">
                      <a:extLst>
                        <a:ext uri="{9D8B030D-6E8A-4147-A177-3AD203B41FA5}">
                          <a16:colId xmlns:a16="http://schemas.microsoft.com/office/drawing/2014/main" val="4106292921"/>
                        </a:ext>
                      </a:extLst>
                    </a:gridCol>
                    <a:gridCol w="1524000">
                      <a:extLst>
                        <a:ext uri="{9D8B030D-6E8A-4147-A177-3AD203B41FA5}">
                          <a16:colId xmlns:a16="http://schemas.microsoft.com/office/drawing/2014/main" val="2597504814"/>
                        </a:ext>
                      </a:extLst>
                    </a:gridCol>
                    <a:gridCol w="1524000">
                      <a:extLst>
                        <a:ext uri="{9D8B030D-6E8A-4147-A177-3AD203B41FA5}">
                          <a16:colId xmlns:a16="http://schemas.microsoft.com/office/drawing/2014/main" val="3090072737"/>
                        </a:ext>
                      </a:extLst>
                    </a:gridCol>
                    <a:gridCol w="1524000">
                      <a:extLst>
                        <a:ext uri="{9D8B030D-6E8A-4147-A177-3AD203B41FA5}">
                          <a16:colId xmlns:a16="http://schemas.microsoft.com/office/drawing/2014/main" val="933758563"/>
                        </a:ext>
                      </a:extLst>
                    </a:gridCol>
                  </a:tblGrid>
                  <a:tr h="518160">
                    <a:tc>
                      <a:txBody>
                        <a:bodyPr/>
                        <a:lstStyle/>
                        <a:p>
                          <a:r>
                            <a:rPr lang="en-CH" dirty="0"/>
                            <a:t>Evaluation</a:t>
                          </a:r>
                        </a:p>
                      </a:txBody>
                      <a:tcPr/>
                    </a:tc>
                    <a:tc>
                      <a:txBody>
                        <a:bodyPr/>
                        <a:lstStyle/>
                        <a:p>
                          <a:endParaRPr lang="en-CH"/>
                        </a:p>
                      </a:txBody>
                      <a:tcPr>
                        <a:blipFill>
                          <a:blip r:embed="rId4"/>
                          <a:stretch>
                            <a:fillRect l="-103333" t="-4878" r="-204167" b="-87805"/>
                          </a:stretch>
                        </a:blipFill>
                      </a:tcPr>
                    </a:tc>
                    <a:tc>
                      <a:txBody>
                        <a:bodyPr/>
                        <a:lstStyle/>
                        <a:p>
                          <a:endParaRPr lang="en-CH"/>
                        </a:p>
                      </a:txBody>
                      <a:tcPr>
                        <a:blipFill>
                          <a:blip r:embed="rId4"/>
                          <a:stretch>
                            <a:fillRect l="-203333" t="-4878" r="-104167" b="-87805"/>
                          </a:stretch>
                        </a:blipFill>
                      </a:tcPr>
                    </a:tc>
                    <a:tc>
                      <a:txBody>
                        <a:bodyPr/>
                        <a:lstStyle/>
                        <a:p>
                          <a:endParaRPr lang="en-CH"/>
                        </a:p>
                      </a:txBody>
                      <a:tcPr>
                        <a:blipFill>
                          <a:blip r:embed="rId4"/>
                          <a:stretch>
                            <a:fillRect l="-303333" t="-4878" r="-4167" b="-87805"/>
                          </a:stretch>
                        </a:blipFill>
                      </a:tcPr>
                    </a:tc>
                    <a:extLst>
                      <a:ext uri="{0D108BD9-81ED-4DB2-BD59-A6C34878D82A}">
                        <a16:rowId xmlns:a16="http://schemas.microsoft.com/office/drawing/2014/main" val="91878250"/>
                      </a:ext>
                    </a:extLst>
                  </a:tr>
                  <a:tr h="370840">
                    <a:tc>
                      <a:txBody>
                        <a:bodyPr/>
                        <a:lstStyle/>
                        <a:p>
                          <a:r>
                            <a:rPr lang="en-CH" dirty="0"/>
                            <a:t>Baseline</a:t>
                          </a:r>
                        </a:p>
                      </a:txBody>
                      <a:tcPr/>
                    </a:tc>
                    <a:tc>
                      <a:txBody>
                        <a:bodyPr/>
                        <a:lstStyle/>
                        <a:p>
                          <a:r>
                            <a:rPr lang="en-CH" dirty="0"/>
                            <a:t>82.53</a:t>
                          </a:r>
                        </a:p>
                      </a:txBody>
                      <a:tcPr/>
                    </a:tc>
                    <a:tc>
                      <a:txBody>
                        <a:bodyPr/>
                        <a:lstStyle/>
                        <a:p>
                          <a:r>
                            <a:rPr lang="en-CH" dirty="0"/>
                            <a:t>46.76</a:t>
                          </a:r>
                        </a:p>
                      </a:txBody>
                      <a:tcPr/>
                    </a:tc>
                    <a:tc>
                      <a:txBody>
                        <a:bodyPr/>
                        <a:lstStyle/>
                        <a:p>
                          <a:r>
                            <a:rPr lang="en-CH" dirty="0"/>
                            <a:t>50.42</a:t>
                          </a:r>
                        </a:p>
                      </a:txBody>
                      <a:tcPr/>
                    </a:tc>
                    <a:extLst>
                      <a:ext uri="{0D108BD9-81ED-4DB2-BD59-A6C34878D82A}">
                        <a16:rowId xmlns:a16="http://schemas.microsoft.com/office/drawing/2014/main" val="2953531227"/>
                      </a:ext>
                    </a:extLst>
                  </a:tr>
                </a:tbl>
              </a:graphicData>
            </a:graphic>
          </p:graphicFrame>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Baseline validation</a:t>
            </a:r>
            <a:endParaRPr dirty="0"/>
          </a:p>
        </p:txBody>
      </p:sp>
      <p:sp>
        <p:nvSpPr>
          <p:cNvPr id="274" name="Google Shape;274;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grpSp>
        <p:nvGrpSpPr>
          <p:cNvPr id="275" name="Google Shape;275;p31"/>
          <p:cNvGrpSpPr/>
          <p:nvPr/>
        </p:nvGrpSpPr>
        <p:grpSpPr>
          <a:xfrm>
            <a:off x="3327953" y="1017730"/>
            <a:ext cx="5693201" cy="4044730"/>
            <a:chOff x="3608733" y="1103793"/>
            <a:chExt cx="5296987" cy="3943001"/>
          </a:xfrm>
        </p:grpSpPr>
        <p:grpSp>
          <p:nvGrpSpPr>
            <p:cNvPr id="276" name="Google Shape;276;p31"/>
            <p:cNvGrpSpPr/>
            <p:nvPr/>
          </p:nvGrpSpPr>
          <p:grpSpPr>
            <a:xfrm>
              <a:off x="3608733" y="1103793"/>
              <a:ext cx="2569363" cy="3942988"/>
              <a:chOff x="753150" y="1181099"/>
              <a:chExt cx="2825649" cy="3771751"/>
            </a:xfrm>
          </p:grpSpPr>
          <p:pic>
            <p:nvPicPr>
              <p:cNvPr id="277" name="Google Shape;277;p31"/>
              <p:cNvPicPr preferRelativeResize="0"/>
              <p:nvPr/>
            </p:nvPicPr>
            <p:blipFill>
              <a:blip r:embed="rId3">
                <a:alphaModFix/>
              </a:blip>
              <a:stretch>
                <a:fillRect/>
              </a:stretch>
            </p:blipFill>
            <p:spPr>
              <a:xfrm>
                <a:off x="753150" y="1181099"/>
                <a:ext cx="2825649" cy="3398551"/>
              </a:xfrm>
              <a:prstGeom prst="rect">
                <a:avLst/>
              </a:prstGeom>
              <a:noFill/>
              <a:ln>
                <a:noFill/>
              </a:ln>
            </p:spPr>
          </p:pic>
          <p:sp>
            <p:nvSpPr>
              <p:cNvPr id="278" name="Google Shape;278;p31"/>
              <p:cNvSpPr txBox="1"/>
              <p:nvPr/>
            </p:nvSpPr>
            <p:spPr>
              <a:xfrm>
                <a:off x="1351625" y="4579650"/>
                <a:ext cx="1628700" cy="37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Input image</a:t>
                </a:r>
                <a:endParaRPr/>
              </a:p>
            </p:txBody>
          </p:sp>
        </p:grpSp>
        <p:grpSp>
          <p:nvGrpSpPr>
            <p:cNvPr id="279" name="Google Shape;279;p31"/>
            <p:cNvGrpSpPr/>
            <p:nvPr/>
          </p:nvGrpSpPr>
          <p:grpSpPr>
            <a:xfrm>
              <a:off x="6336355" y="1103794"/>
              <a:ext cx="2569365" cy="3943000"/>
              <a:chOff x="3933825" y="1181100"/>
              <a:chExt cx="2825651" cy="3771762"/>
            </a:xfrm>
          </p:grpSpPr>
          <p:pic>
            <p:nvPicPr>
              <p:cNvPr id="280" name="Google Shape;280;p31"/>
              <p:cNvPicPr preferRelativeResize="0"/>
              <p:nvPr/>
            </p:nvPicPr>
            <p:blipFill>
              <a:blip r:embed="rId4">
                <a:alphaModFix/>
              </a:blip>
              <a:stretch>
                <a:fillRect/>
              </a:stretch>
            </p:blipFill>
            <p:spPr>
              <a:xfrm>
                <a:off x="3933825" y="1181100"/>
                <a:ext cx="2825651" cy="3399627"/>
              </a:xfrm>
              <a:prstGeom prst="rect">
                <a:avLst/>
              </a:prstGeom>
              <a:noFill/>
              <a:ln>
                <a:noFill/>
              </a:ln>
            </p:spPr>
          </p:pic>
          <p:sp>
            <p:nvSpPr>
              <p:cNvPr id="281" name="Google Shape;281;p31"/>
              <p:cNvSpPr txBox="1"/>
              <p:nvPr/>
            </p:nvSpPr>
            <p:spPr>
              <a:xfrm>
                <a:off x="4532286" y="4579662"/>
                <a:ext cx="1937400" cy="37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Predicted image</a:t>
                </a:r>
                <a:endParaRPr/>
              </a:p>
            </p:txBody>
          </p:sp>
        </p:grpSp>
      </p:grpSp>
      <p:sp>
        <p:nvSpPr>
          <p:cNvPr id="282" name="Google Shape;282;p31"/>
          <p:cNvSpPr txBox="1">
            <a:spLocks noGrp="1"/>
          </p:cNvSpPr>
          <p:nvPr>
            <p:ph type="body" idx="1"/>
          </p:nvPr>
        </p:nvSpPr>
        <p:spPr>
          <a:xfrm>
            <a:off x="112850" y="1331888"/>
            <a:ext cx="3215100" cy="34164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dirty="0"/>
              <a:t>The model predict the bounding box and boundary mask of opening, and building </a:t>
            </a:r>
            <a:br>
              <a:rPr lang="en" sz="1600" dirty="0"/>
            </a:br>
            <a:endParaRPr sz="1600" dirty="0"/>
          </a:p>
          <a:p>
            <a:pPr marL="457200" lvl="0" indent="-330200" algn="l" rtl="0">
              <a:spcBef>
                <a:spcPts val="0"/>
              </a:spcBef>
              <a:spcAft>
                <a:spcPts val="0"/>
              </a:spcAft>
              <a:buSzPts val="1600"/>
              <a:buChar char="●"/>
            </a:pPr>
            <a:r>
              <a:rPr lang="en" sz="1600" dirty="0"/>
              <a:t>The windows, doors, and roof of buildings are nicely predicted</a:t>
            </a:r>
            <a:endParaRPr sz="1600" dirty="0">
              <a:highlight>
                <a:srgbClr val="FF0000"/>
              </a:highlight>
            </a:endParaRPr>
          </a:p>
        </p:txBody>
      </p:sp>
      <p:pic>
        <p:nvPicPr>
          <p:cNvPr id="283" name="Google Shape;283;p31"/>
          <p:cNvPicPr preferRelativeResize="0"/>
          <p:nvPr/>
        </p:nvPicPr>
        <p:blipFill>
          <a:blip r:embed="rId5">
            <a:alphaModFix/>
          </a:blip>
          <a:stretch>
            <a:fillRect/>
          </a:stretch>
        </p:blipFill>
        <p:spPr>
          <a:xfrm>
            <a:off x="7373950" y="129800"/>
            <a:ext cx="1647198" cy="275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F97E4-1B16-C74C-A201-C1B65DA5FDAA}"/>
              </a:ext>
            </a:extLst>
          </p:cNvPr>
          <p:cNvSpPr>
            <a:spLocks noGrp="1"/>
          </p:cNvSpPr>
          <p:nvPr>
            <p:ph type="title"/>
          </p:nvPr>
        </p:nvSpPr>
        <p:spPr/>
        <p:txBody>
          <a:bodyPr>
            <a:normAutofit fontScale="90000"/>
          </a:bodyPr>
          <a:lstStyle/>
          <a:p>
            <a:r>
              <a:rPr lang="en-CH" dirty="0"/>
              <a:t>Experiment</a:t>
            </a:r>
          </a:p>
        </p:txBody>
      </p:sp>
      <p:sp>
        <p:nvSpPr>
          <p:cNvPr id="3" name="Text Placeholder 2">
            <a:extLst>
              <a:ext uri="{FF2B5EF4-FFF2-40B4-BE49-F238E27FC236}">
                <a16:creationId xmlns:a16="http://schemas.microsoft.com/office/drawing/2014/main" id="{9F432F2C-B9AA-A940-B077-B83CFAB0795A}"/>
              </a:ext>
            </a:extLst>
          </p:cNvPr>
          <p:cNvSpPr>
            <a:spLocks noGrp="1"/>
          </p:cNvSpPr>
          <p:nvPr>
            <p:ph type="body" idx="1"/>
          </p:nvPr>
        </p:nvSpPr>
        <p:spPr/>
        <p:txBody>
          <a:bodyPr/>
          <a:lstStyle/>
          <a:p>
            <a:r>
              <a:rPr lang="en-CH" dirty="0"/>
              <a:t>Basel dataset</a:t>
            </a:r>
          </a:p>
          <a:p>
            <a:r>
              <a:rPr lang="en-CH" dirty="0"/>
              <a:t>mAP</a:t>
            </a:r>
          </a:p>
        </p:txBody>
      </p:sp>
      <p:sp>
        <p:nvSpPr>
          <p:cNvPr id="4" name="Slide Number Placeholder 3">
            <a:extLst>
              <a:ext uri="{FF2B5EF4-FFF2-40B4-BE49-F238E27FC236}">
                <a16:creationId xmlns:a16="http://schemas.microsoft.com/office/drawing/2014/main" id="{F70735A5-3493-D140-B9C9-1EC13329C33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pic>
        <p:nvPicPr>
          <p:cNvPr id="6" name="Picture 5" descr="Diagram&#10;&#10;Description automatically generated">
            <a:extLst>
              <a:ext uri="{FF2B5EF4-FFF2-40B4-BE49-F238E27FC236}">
                <a16:creationId xmlns:a16="http://schemas.microsoft.com/office/drawing/2014/main" id="{B4520768-EE79-4F47-A121-DC87239DB19F}"/>
              </a:ext>
            </a:extLst>
          </p:cNvPr>
          <p:cNvPicPr>
            <a:picLocks noChangeAspect="1"/>
          </p:cNvPicPr>
          <p:nvPr/>
        </p:nvPicPr>
        <p:blipFill>
          <a:blip r:embed="rId2"/>
          <a:stretch>
            <a:fillRect/>
          </a:stretch>
        </p:blipFill>
        <p:spPr>
          <a:xfrm>
            <a:off x="1629715" y="2209800"/>
            <a:ext cx="5884570" cy="1781225"/>
          </a:xfrm>
          <a:prstGeom prst="rect">
            <a:avLst/>
          </a:prstGeom>
        </p:spPr>
      </p:pic>
      <p:pic>
        <p:nvPicPr>
          <p:cNvPr id="7" name="Google Shape;166;p21">
            <a:extLst>
              <a:ext uri="{FF2B5EF4-FFF2-40B4-BE49-F238E27FC236}">
                <a16:creationId xmlns:a16="http://schemas.microsoft.com/office/drawing/2014/main" id="{FD249B7D-7BEE-A947-96AA-D45F359B43FD}"/>
              </a:ext>
            </a:extLst>
          </p:cNvPr>
          <p:cNvPicPr preferRelativeResize="0"/>
          <p:nvPr/>
        </p:nvPicPr>
        <p:blipFill>
          <a:blip r:embed="rId3">
            <a:alphaModFix/>
          </a:blip>
          <a:stretch>
            <a:fillRect/>
          </a:stretch>
        </p:blipFill>
        <p:spPr>
          <a:xfrm>
            <a:off x="7373950" y="129800"/>
            <a:ext cx="1647198" cy="275125"/>
          </a:xfrm>
          <a:prstGeom prst="rect">
            <a:avLst/>
          </a:prstGeom>
          <a:noFill/>
          <a:ln>
            <a:noFill/>
          </a:ln>
        </p:spPr>
      </p:pic>
    </p:spTree>
    <p:extLst>
      <p:ext uri="{BB962C8B-B14F-4D97-AF65-F5344CB8AC3E}">
        <p14:creationId xmlns:p14="http://schemas.microsoft.com/office/powerpoint/2010/main" val="302311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dirty="0"/>
              <a:t>Evaluation  </a:t>
            </a:r>
            <a:endParaRPr dirty="0"/>
          </a:p>
          <a:p>
            <a:pPr marL="0" lvl="0" indent="0" algn="l" rtl="0">
              <a:spcBef>
                <a:spcPts val="0"/>
              </a:spcBef>
              <a:spcAft>
                <a:spcPts val="0"/>
              </a:spcAft>
              <a:buClr>
                <a:schemeClr val="dk1"/>
              </a:buClr>
              <a:buSzPct val="39285"/>
              <a:buFont typeface="Arial"/>
              <a:buNone/>
            </a:pPr>
            <a:endParaRPr dirty="0"/>
          </a:p>
          <a:p>
            <a:pPr marL="0" lvl="0" indent="0" algn="l" rtl="0">
              <a:spcBef>
                <a:spcPts val="0"/>
              </a:spcBef>
              <a:spcAft>
                <a:spcPts val="0"/>
              </a:spcAft>
              <a:buNone/>
            </a:pPr>
            <a:endParaRPr dirty="0"/>
          </a:p>
        </p:txBody>
      </p:sp>
      <p:sp>
        <p:nvSpPr>
          <p:cNvPr id="265" name="Google Shape;265;p30"/>
          <p:cNvSpPr txBox="1">
            <a:spLocks noGrp="1"/>
          </p:cNvSpPr>
          <p:nvPr>
            <p:ph type="body" idx="1"/>
          </p:nvPr>
        </p:nvSpPr>
        <p:spPr>
          <a:xfrm>
            <a:off x="311700" y="1057824"/>
            <a:ext cx="8520600" cy="3852503"/>
          </a:xfrm>
          <a:prstGeom prst="rect">
            <a:avLst/>
          </a:prstGeom>
        </p:spPr>
        <p:txBody>
          <a:bodyPr spcFirstLastPara="1" wrap="square" lIns="91425" tIns="91425" rIns="91425" bIns="91425" anchor="t" anchorCtr="0">
            <a:normAutofit fontScale="92500" lnSpcReduction="10000"/>
          </a:bodyPr>
          <a:lstStyle/>
          <a:p>
            <a:pPr marL="457200" lvl="0" indent="-330200" algn="l" rtl="0">
              <a:spcBef>
                <a:spcPts val="0"/>
              </a:spcBef>
              <a:spcAft>
                <a:spcPts val="0"/>
              </a:spcAft>
              <a:buSzPts val="1600"/>
              <a:buChar char="●"/>
            </a:pPr>
            <a:r>
              <a:rPr lang="en-US" sz="1600" dirty="0"/>
              <a:t>Annotation time reduced by 30% with self-annotations</a:t>
            </a:r>
          </a:p>
          <a:p>
            <a:pPr marL="457200" lvl="0" indent="-330200" algn="l" rtl="0">
              <a:spcBef>
                <a:spcPts val="0"/>
              </a:spcBef>
              <a:spcAft>
                <a:spcPts val="0"/>
              </a:spcAft>
              <a:buSzPts val="1600"/>
              <a:buChar char="●"/>
            </a:pPr>
            <a:r>
              <a:rPr lang="en-US" sz="1600" dirty="0"/>
              <a:t>Results for the first experiment:</a:t>
            </a:r>
          </a:p>
          <a:p>
            <a:pPr marL="457200" lvl="0" indent="-330200" algn="l" rtl="0">
              <a:spcBef>
                <a:spcPts val="0"/>
              </a:spcBef>
              <a:spcAft>
                <a:spcPts val="0"/>
              </a:spcAft>
              <a:buSzPts val="1600"/>
              <a:buChar char="●"/>
            </a:pPr>
            <a:endParaRPr lang="en-US" sz="1600" dirty="0"/>
          </a:p>
          <a:p>
            <a:pPr marL="457200" lvl="0" indent="-330200" algn="l" rtl="0">
              <a:spcBef>
                <a:spcPts val="0"/>
              </a:spcBef>
              <a:spcAft>
                <a:spcPts val="0"/>
              </a:spcAft>
              <a:buSzPts val="1600"/>
              <a:buChar char="●"/>
            </a:pPr>
            <a:endParaRPr lang="en-US" sz="1600" dirty="0"/>
          </a:p>
          <a:p>
            <a:pPr marL="457200" lvl="0" indent="-330200" algn="l" rtl="0">
              <a:spcBef>
                <a:spcPts val="0"/>
              </a:spcBef>
              <a:spcAft>
                <a:spcPts val="0"/>
              </a:spcAft>
              <a:buSzPts val="1600"/>
              <a:buChar char="●"/>
            </a:pPr>
            <a:endParaRPr lang="en-US" sz="1600" dirty="0"/>
          </a:p>
          <a:p>
            <a:pPr marL="457200" lvl="0" indent="-330200" algn="l" rtl="0">
              <a:spcBef>
                <a:spcPts val="0"/>
              </a:spcBef>
              <a:spcAft>
                <a:spcPts val="0"/>
              </a:spcAft>
              <a:buSzPts val="1600"/>
              <a:buChar char="●"/>
            </a:pPr>
            <a:endParaRPr lang="en-US" sz="1600" dirty="0"/>
          </a:p>
          <a:p>
            <a:pPr marL="457200" lvl="0" indent="-330200" algn="l" rtl="0">
              <a:spcBef>
                <a:spcPts val="0"/>
              </a:spcBef>
              <a:spcAft>
                <a:spcPts val="0"/>
              </a:spcAft>
              <a:buSzPts val="1600"/>
              <a:buChar char="●"/>
            </a:pPr>
            <a:endParaRPr lang="en-US" sz="1600" dirty="0"/>
          </a:p>
          <a:p>
            <a:pPr marL="127000" lvl="0" indent="0" algn="l" rtl="0">
              <a:spcBef>
                <a:spcPts val="0"/>
              </a:spcBef>
              <a:spcAft>
                <a:spcPts val="0"/>
              </a:spcAft>
              <a:buSzPts val="1600"/>
              <a:buNone/>
            </a:pPr>
            <a:endParaRPr lang="en-US" sz="1600" dirty="0"/>
          </a:p>
          <a:p>
            <a:pPr marL="457200" lvl="0" indent="-330200" algn="l" rtl="0">
              <a:spcBef>
                <a:spcPts val="0"/>
              </a:spcBef>
              <a:spcAft>
                <a:spcPts val="0"/>
              </a:spcAft>
              <a:buSzPts val="1600"/>
              <a:buChar char="●"/>
            </a:pPr>
            <a:r>
              <a:rPr lang="en-US" sz="1600" dirty="0"/>
              <a:t>Results for the second experiment:</a:t>
            </a:r>
            <a:endParaRPr sz="1600" dirty="0"/>
          </a:p>
          <a:p>
            <a:pPr marL="0" lvl="0" indent="0" algn="l" rtl="0">
              <a:spcBef>
                <a:spcPts val="1200"/>
              </a:spcBef>
              <a:spcAft>
                <a:spcPts val="0"/>
              </a:spcAft>
              <a:buNone/>
            </a:pPr>
            <a:endParaRPr sz="1600" dirty="0"/>
          </a:p>
          <a:p>
            <a:pPr marL="0" lvl="0" indent="0" algn="l" rtl="0">
              <a:spcBef>
                <a:spcPts val="1200"/>
              </a:spcBef>
              <a:spcAft>
                <a:spcPts val="0"/>
              </a:spcAft>
              <a:buNone/>
            </a:pPr>
            <a:endParaRPr sz="1600" dirty="0"/>
          </a:p>
          <a:p>
            <a:pPr marL="285750" indent="-285750">
              <a:spcBef>
                <a:spcPts val="1200"/>
              </a:spcBef>
              <a:spcAft>
                <a:spcPts val="1200"/>
              </a:spcAft>
            </a:pPr>
            <a:r>
              <a:rPr lang="en" sz="1600" dirty="0"/>
              <a:t>  With Active Learning mAP 50 improved by 4.9% and mAP 75 improved by 4.3%</a:t>
            </a:r>
            <a:endParaRPr sz="1600" dirty="0"/>
          </a:p>
        </p:txBody>
      </p:sp>
      <p:sp>
        <p:nvSpPr>
          <p:cNvPr id="266" name="Google Shape;266;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pic>
        <p:nvPicPr>
          <p:cNvPr id="268" name="Google Shape;268;p30"/>
          <p:cNvPicPr preferRelativeResize="0"/>
          <p:nvPr/>
        </p:nvPicPr>
        <p:blipFill>
          <a:blip r:embed="rId3">
            <a:alphaModFix/>
          </a:blip>
          <a:stretch>
            <a:fillRect/>
          </a:stretch>
        </p:blipFill>
        <p:spPr>
          <a:xfrm>
            <a:off x="7373950" y="129800"/>
            <a:ext cx="1647198" cy="275125"/>
          </a:xfrm>
          <a:prstGeom prst="rect">
            <a:avLst/>
          </a:prstGeom>
          <a:noFill/>
          <a:ln>
            <a:noFill/>
          </a:ln>
        </p:spPr>
      </p:pic>
      <p:pic>
        <p:nvPicPr>
          <p:cNvPr id="3" name="Picture 2" descr="Chart, line chart&#10;&#10;Description automatically generated">
            <a:extLst>
              <a:ext uri="{FF2B5EF4-FFF2-40B4-BE49-F238E27FC236}">
                <a16:creationId xmlns:a16="http://schemas.microsoft.com/office/drawing/2014/main" id="{8C0559EE-2B5F-3B42-A48B-946DB239B40C}"/>
              </a:ext>
            </a:extLst>
          </p:cNvPr>
          <p:cNvPicPr>
            <a:picLocks noChangeAspect="1"/>
          </p:cNvPicPr>
          <p:nvPr/>
        </p:nvPicPr>
        <p:blipFill>
          <a:blip r:embed="rId4"/>
          <a:stretch>
            <a:fillRect/>
          </a:stretch>
        </p:blipFill>
        <p:spPr>
          <a:xfrm>
            <a:off x="6526012" y="1528965"/>
            <a:ext cx="2586797" cy="2085569"/>
          </a:xfrm>
          <a:prstGeom prst="rect">
            <a:avLst/>
          </a:prstGeom>
        </p:spPr>
      </p:pic>
      <mc:AlternateContent xmlns:mc="http://schemas.openxmlformats.org/markup-compatibility/2006">
        <mc:Choice xmlns:a14="http://schemas.microsoft.com/office/drawing/2010/main" Requires="a14">
          <p:graphicFrame>
            <p:nvGraphicFramePr>
              <p:cNvPr id="15" name="Table 2">
                <a:extLst>
                  <a:ext uri="{FF2B5EF4-FFF2-40B4-BE49-F238E27FC236}">
                    <a16:creationId xmlns:a16="http://schemas.microsoft.com/office/drawing/2014/main" id="{3E2AAB9F-94E6-B142-BF42-66A641A524CA}"/>
                  </a:ext>
                </a:extLst>
              </p:cNvPr>
              <p:cNvGraphicFramePr>
                <a:graphicFrameLocks noGrp="1"/>
              </p:cNvGraphicFramePr>
              <p:nvPr>
                <p:extLst>
                  <p:ext uri="{D42A27DB-BD31-4B8C-83A1-F6EECF244321}">
                    <p14:modId xmlns:p14="http://schemas.microsoft.com/office/powerpoint/2010/main" val="3430065350"/>
                  </p:ext>
                </p:extLst>
              </p:nvPr>
            </p:nvGraphicFramePr>
            <p:xfrm>
              <a:off x="311700" y="1864587"/>
              <a:ext cx="6096000" cy="889000"/>
            </p:xfrm>
            <a:graphic>
              <a:graphicData uri="http://schemas.openxmlformats.org/drawingml/2006/table">
                <a:tbl>
                  <a:tblPr firstRow="1" bandRow="1">
                    <a:tableStyleId>{35758FB7-9AC5-4552-8A53-C91805E547FA}</a:tableStyleId>
                  </a:tblPr>
                  <a:tblGrid>
                    <a:gridCol w="1524000">
                      <a:extLst>
                        <a:ext uri="{9D8B030D-6E8A-4147-A177-3AD203B41FA5}">
                          <a16:colId xmlns:a16="http://schemas.microsoft.com/office/drawing/2014/main" val="4106292921"/>
                        </a:ext>
                      </a:extLst>
                    </a:gridCol>
                    <a:gridCol w="1524000">
                      <a:extLst>
                        <a:ext uri="{9D8B030D-6E8A-4147-A177-3AD203B41FA5}">
                          <a16:colId xmlns:a16="http://schemas.microsoft.com/office/drawing/2014/main" val="2597504814"/>
                        </a:ext>
                      </a:extLst>
                    </a:gridCol>
                    <a:gridCol w="1524000">
                      <a:extLst>
                        <a:ext uri="{9D8B030D-6E8A-4147-A177-3AD203B41FA5}">
                          <a16:colId xmlns:a16="http://schemas.microsoft.com/office/drawing/2014/main" val="3090072737"/>
                        </a:ext>
                      </a:extLst>
                    </a:gridCol>
                    <a:gridCol w="1524000">
                      <a:extLst>
                        <a:ext uri="{9D8B030D-6E8A-4147-A177-3AD203B41FA5}">
                          <a16:colId xmlns:a16="http://schemas.microsoft.com/office/drawing/2014/main" val="933758563"/>
                        </a:ext>
                      </a:extLst>
                    </a:gridCol>
                  </a:tblGrid>
                  <a:tr h="431402">
                    <a:tc>
                      <a:txBody>
                        <a:bodyPr/>
                        <a:lstStyle/>
                        <a:p>
                          <a:r>
                            <a:rPr lang="en-CH" dirty="0"/>
                            <a:t>Evaluation</a:t>
                          </a:r>
                        </a:p>
                      </a:txBody>
                      <a:tcPr/>
                    </a:tc>
                    <a:tc>
                      <a:txBody>
                        <a:bodyPr/>
                        <a:lstStyle/>
                        <a:p>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𝒎𝑨</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𝑷</m:t>
                                    </m:r>
                                  </m:e>
                                  <m:sub>
                                    <m:r>
                                      <a:rPr lang="en-US" b="1" i="1" smtClean="0">
                                        <a:latin typeface="Cambria Math" panose="02040503050406030204" pitchFamily="18" charset="0"/>
                                      </a:rPr>
                                      <m:t>𝟓𝟎</m:t>
                                    </m:r>
                                  </m:sub>
                                </m:sSub>
                                <m:d>
                                  <m:dPr>
                                    <m:ctrlPr>
                                      <a:rPr lang="en-US" b="1" i="1" smtClean="0">
                                        <a:latin typeface="Cambria Math" panose="02040503050406030204" pitchFamily="18" charset="0"/>
                                      </a:rPr>
                                    </m:ctrlPr>
                                  </m:dPr>
                                  <m:e>
                                    <m:r>
                                      <a:rPr lang="en-US" b="1" i="1" smtClean="0">
                                        <a:latin typeface="Cambria Math" panose="02040503050406030204" pitchFamily="18" charset="0"/>
                                      </a:rPr>
                                      <m:t>%</m:t>
                                    </m:r>
                                  </m:e>
                                </m:d>
                              </m:oMath>
                            </m:oMathPara>
                          </a14:m>
                          <a:endParaRPr lang="en-US" b="1" dirty="0"/>
                        </a:p>
                        <a:p>
                          <a:endParaRPr lang="en-CH" dirty="0"/>
                        </a:p>
                      </a:txBody>
                      <a:tcPr/>
                    </a:tc>
                    <a:tc>
                      <a:txBody>
                        <a:bodyPr/>
                        <a:lstStyle/>
                        <a:p>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𝒎𝑨</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𝑷</m:t>
                                    </m:r>
                                  </m:e>
                                  <m:sub>
                                    <m:r>
                                      <a:rPr lang="en-US" b="1" i="1" smtClean="0">
                                        <a:latin typeface="Cambria Math" panose="02040503050406030204" pitchFamily="18" charset="0"/>
                                      </a:rPr>
                                      <m:t>𝟕𝟓</m:t>
                                    </m:r>
                                  </m:sub>
                                </m:sSub>
                                <m:d>
                                  <m:dPr>
                                    <m:ctrlPr>
                                      <a:rPr lang="en-US" b="1" i="1" smtClean="0">
                                        <a:latin typeface="Cambria Math" panose="02040503050406030204" pitchFamily="18" charset="0"/>
                                      </a:rPr>
                                    </m:ctrlPr>
                                  </m:dPr>
                                  <m:e>
                                    <m:r>
                                      <a:rPr lang="en-US" b="1" i="1" smtClean="0">
                                        <a:latin typeface="Cambria Math" panose="02040503050406030204" pitchFamily="18" charset="0"/>
                                      </a:rPr>
                                      <m:t>%</m:t>
                                    </m:r>
                                  </m:e>
                                </m:d>
                              </m:oMath>
                            </m:oMathPara>
                          </a14:m>
                          <a:endParaRPr lang="en-CH" dirty="0"/>
                        </a:p>
                      </a:txBody>
                      <a:tcPr/>
                    </a:tc>
                    <a:tc>
                      <a:txBody>
                        <a:bodyPr/>
                        <a:lstStyle/>
                        <a:p>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𝒎𝑨𝑷</m:t>
                                </m:r>
                                <m:d>
                                  <m:dPr>
                                    <m:ctrlPr>
                                      <a:rPr lang="en-US" b="1" i="1" smtClean="0">
                                        <a:latin typeface="Cambria Math" panose="02040503050406030204" pitchFamily="18" charset="0"/>
                                      </a:rPr>
                                    </m:ctrlPr>
                                  </m:dPr>
                                  <m:e>
                                    <m:r>
                                      <a:rPr lang="en-US" b="1" i="1" smtClean="0">
                                        <a:latin typeface="Cambria Math" panose="02040503050406030204" pitchFamily="18" charset="0"/>
                                      </a:rPr>
                                      <m:t>%</m:t>
                                    </m:r>
                                  </m:e>
                                </m:d>
                              </m:oMath>
                            </m:oMathPara>
                          </a14:m>
                          <a:endParaRPr lang="en-CH" dirty="0"/>
                        </a:p>
                      </a:txBody>
                      <a:tcPr/>
                    </a:tc>
                    <a:extLst>
                      <a:ext uri="{0D108BD9-81ED-4DB2-BD59-A6C34878D82A}">
                        <a16:rowId xmlns:a16="http://schemas.microsoft.com/office/drawing/2014/main" val="91878250"/>
                      </a:ext>
                    </a:extLst>
                  </a:tr>
                  <a:tr h="370840">
                    <a:tc>
                      <a:txBody>
                        <a:bodyPr/>
                        <a:lstStyle/>
                        <a:p>
                          <a:r>
                            <a:rPr lang="en-CH" dirty="0"/>
                            <a:t>Result 1</a:t>
                          </a:r>
                        </a:p>
                      </a:txBody>
                      <a:tcPr/>
                    </a:tc>
                    <a:tc>
                      <a:txBody>
                        <a:bodyPr/>
                        <a:lstStyle/>
                        <a:p>
                          <a:r>
                            <a:rPr lang="en-CH" dirty="0"/>
                            <a:t>87.39</a:t>
                          </a:r>
                        </a:p>
                      </a:txBody>
                      <a:tcPr/>
                    </a:tc>
                    <a:tc>
                      <a:txBody>
                        <a:bodyPr/>
                        <a:lstStyle/>
                        <a:p>
                          <a:r>
                            <a:rPr lang="en-CH" dirty="0"/>
                            <a:t>51.73</a:t>
                          </a:r>
                        </a:p>
                      </a:txBody>
                      <a:tcPr/>
                    </a:tc>
                    <a:tc>
                      <a:txBody>
                        <a:bodyPr/>
                        <a:lstStyle/>
                        <a:p>
                          <a:r>
                            <a:rPr lang="en-CH" dirty="0"/>
                            <a:t>52.23</a:t>
                          </a:r>
                        </a:p>
                      </a:txBody>
                      <a:tcPr/>
                    </a:tc>
                    <a:extLst>
                      <a:ext uri="{0D108BD9-81ED-4DB2-BD59-A6C34878D82A}">
                        <a16:rowId xmlns:a16="http://schemas.microsoft.com/office/drawing/2014/main" val="2953531227"/>
                      </a:ext>
                    </a:extLst>
                  </a:tr>
                </a:tbl>
              </a:graphicData>
            </a:graphic>
          </p:graphicFrame>
        </mc:Choice>
        <mc:Fallback>
          <p:graphicFrame>
            <p:nvGraphicFramePr>
              <p:cNvPr id="15" name="Table 2">
                <a:extLst>
                  <a:ext uri="{FF2B5EF4-FFF2-40B4-BE49-F238E27FC236}">
                    <a16:creationId xmlns:a16="http://schemas.microsoft.com/office/drawing/2014/main" id="{3E2AAB9F-94E6-B142-BF42-66A641A524CA}"/>
                  </a:ext>
                </a:extLst>
              </p:cNvPr>
              <p:cNvGraphicFramePr>
                <a:graphicFrameLocks noGrp="1"/>
              </p:cNvGraphicFramePr>
              <p:nvPr>
                <p:extLst>
                  <p:ext uri="{D42A27DB-BD31-4B8C-83A1-F6EECF244321}">
                    <p14:modId xmlns:p14="http://schemas.microsoft.com/office/powerpoint/2010/main" val="3430065350"/>
                  </p:ext>
                </p:extLst>
              </p:nvPr>
            </p:nvGraphicFramePr>
            <p:xfrm>
              <a:off x="311700" y="1864587"/>
              <a:ext cx="6096000" cy="889000"/>
            </p:xfrm>
            <a:graphic>
              <a:graphicData uri="http://schemas.openxmlformats.org/drawingml/2006/table">
                <a:tbl>
                  <a:tblPr firstRow="1" bandRow="1">
                    <a:tableStyleId>{35758FB7-9AC5-4552-8A53-C91805E547FA}</a:tableStyleId>
                  </a:tblPr>
                  <a:tblGrid>
                    <a:gridCol w="1524000">
                      <a:extLst>
                        <a:ext uri="{9D8B030D-6E8A-4147-A177-3AD203B41FA5}">
                          <a16:colId xmlns:a16="http://schemas.microsoft.com/office/drawing/2014/main" val="4106292921"/>
                        </a:ext>
                      </a:extLst>
                    </a:gridCol>
                    <a:gridCol w="1524000">
                      <a:extLst>
                        <a:ext uri="{9D8B030D-6E8A-4147-A177-3AD203B41FA5}">
                          <a16:colId xmlns:a16="http://schemas.microsoft.com/office/drawing/2014/main" val="2597504814"/>
                        </a:ext>
                      </a:extLst>
                    </a:gridCol>
                    <a:gridCol w="1524000">
                      <a:extLst>
                        <a:ext uri="{9D8B030D-6E8A-4147-A177-3AD203B41FA5}">
                          <a16:colId xmlns:a16="http://schemas.microsoft.com/office/drawing/2014/main" val="3090072737"/>
                        </a:ext>
                      </a:extLst>
                    </a:gridCol>
                    <a:gridCol w="1524000">
                      <a:extLst>
                        <a:ext uri="{9D8B030D-6E8A-4147-A177-3AD203B41FA5}">
                          <a16:colId xmlns:a16="http://schemas.microsoft.com/office/drawing/2014/main" val="933758563"/>
                        </a:ext>
                      </a:extLst>
                    </a:gridCol>
                  </a:tblGrid>
                  <a:tr h="518160">
                    <a:tc>
                      <a:txBody>
                        <a:bodyPr/>
                        <a:lstStyle/>
                        <a:p>
                          <a:r>
                            <a:rPr lang="en-CH" dirty="0"/>
                            <a:t>Evaluation</a:t>
                          </a:r>
                        </a:p>
                      </a:txBody>
                      <a:tcPr/>
                    </a:tc>
                    <a:tc>
                      <a:txBody>
                        <a:bodyPr/>
                        <a:lstStyle/>
                        <a:p>
                          <a:endParaRPr lang="en-CH"/>
                        </a:p>
                      </a:txBody>
                      <a:tcPr>
                        <a:blipFill>
                          <a:blip r:embed="rId5"/>
                          <a:stretch>
                            <a:fillRect l="-102479" t="-4878" r="-202479" b="-87805"/>
                          </a:stretch>
                        </a:blipFill>
                      </a:tcPr>
                    </a:tc>
                    <a:tc>
                      <a:txBody>
                        <a:bodyPr/>
                        <a:lstStyle/>
                        <a:p>
                          <a:endParaRPr lang="en-CH"/>
                        </a:p>
                      </a:txBody>
                      <a:tcPr>
                        <a:blipFill>
                          <a:blip r:embed="rId5"/>
                          <a:stretch>
                            <a:fillRect l="-204167" t="-4878" r="-104167" b="-87805"/>
                          </a:stretch>
                        </a:blipFill>
                      </a:tcPr>
                    </a:tc>
                    <a:tc>
                      <a:txBody>
                        <a:bodyPr/>
                        <a:lstStyle/>
                        <a:p>
                          <a:endParaRPr lang="en-CH"/>
                        </a:p>
                      </a:txBody>
                      <a:tcPr>
                        <a:blipFill>
                          <a:blip r:embed="rId5"/>
                          <a:stretch>
                            <a:fillRect l="-304167" t="-4878" r="-4167" b="-87805"/>
                          </a:stretch>
                        </a:blipFill>
                      </a:tcPr>
                    </a:tc>
                    <a:extLst>
                      <a:ext uri="{0D108BD9-81ED-4DB2-BD59-A6C34878D82A}">
                        <a16:rowId xmlns:a16="http://schemas.microsoft.com/office/drawing/2014/main" val="91878250"/>
                      </a:ext>
                    </a:extLst>
                  </a:tr>
                  <a:tr h="370840">
                    <a:tc>
                      <a:txBody>
                        <a:bodyPr/>
                        <a:lstStyle/>
                        <a:p>
                          <a:r>
                            <a:rPr lang="en-CH" dirty="0"/>
                            <a:t>Result 1</a:t>
                          </a:r>
                        </a:p>
                      </a:txBody>
                      <a:tcPr/>
                    </a:tc>
                    <a:tc>
                      <a:txBody>
                        <a:bodyPr/>
                        <a:lstStyle/>
                        <a:p>
                          <a:r>
                            <a:rPr lang="en-CH" dirty="0"/>
                            <a:t>87.39</a:t>
                          </a:r>
                        </a:p>
                      </a:txBody>
                      <a:tcPr/>
                    </a:tc>
                    <a:tc>
                      <a:txBody>
                        <a:bodyPr/>
                        <a:lstStyle/>
                        <a:p>
                          <a:r>
                            <a:rPr lang="en-CH" dirty="0"/>
                            <a:t>51.73</a:t>
                          </a:r>
                        </a:p>
                      </a:txBody>
                      <a:tcPr/>
                    </a:tc>
                    <a:tc>
                      <a:txBody>
                        <a:bodyPr/>
                        <a:lstStyle/>
                        <a:p>
                          <a:r>
                            <a:rPr lang="en-CH" dirty="0"/>
                            <a:t>52.23</a:t>
                          </a:r>
                        </a:p>
                      </a:txBody>
                      <a:tcPr/>
                    </a:tc>
                    <a:extLst>
                      <a:ext uri="{0D108BD9-81ED-4DB2-BD59-A6C34878D82A}">
                        <a16:rowId xmlns:a16="http://schemas.microsoft.com/office/drawing/2014/main" val="2953531227"/>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16" name="Table 2">
                <a:extLst>
                  <a:ext uri="{FF2B5EF4-FFF2-40B4-BE49-F238E27FC236}">
                    <a16:creationId xmlns:a16="http://schemas.microsoft.com/office/drawing/2014/main" id="{A84A4BE7-993E-774C-AABD-6A1EC3F447C8}"/>
                  </a:ext>
                </a:extLst>
              </p:cNvPr>
              <p:cNvGraphicFramePr>
                <a:graphicFrameLocks noGrp="1"/>
              </p:cNvGraphicFramePr>
              <p:nvPr>
                <p:extLst>
                  <p:ext uri="{D42A27DB-BD31-4B8C-83A1-F6EECF244321}">
                    <p14:modId xmlns:p14="http://schemas.microsoft.com/office/powerpoint/2010/main" val="3691331610"/>
                  </p:ext>
                </p:extLst>
              </p:nvPr>
            </p:nvGraphicFramePr>
            <p:xfrm>
              <a:off x="311700" y="3319723"/>
              <a:ext cx="6096000" cy="889000"/>
            </p:xfrm>
            <a:graphic>
              <a:graphicData uri="http://schemas.openxmlformats.org/drawingml/2006/table">
                <a:tbl>
                  <a:tblPr firstRow="1" bandRow="1">
                    <a:tableStyleId>{35758FB7-9AC5-4552-8A53-C91805E547FA}</a:tableStyleId>
                  </a:tblPr>
                  <a:tblGrid>
                    <a:gridCol w="1524000">
                      <a:extLst>
                        <a:ext uri="{9D8B030D-6E8A-4147-A177-3AD203B41FA5}">
                          <a16:colId xmlns:a16="http://schemas.microsoft.com/office/drawing/2014/main" val="4106292921"/>
                        </a:ext>
                      </a:extLst>
                    </a:gridCol>
                    <a:gridCol w="1524000">
                      <a:extLst>
                        <a:ext uri="{9D8B030D-6E8A-4147-A177-3AD203B41FA5}">
                          <a16:colId xmlns:a16="http://schemas.microsoft.com/office/drawing/2014/main" val="2597504814"/>
                        </a:ext>
                      </a:extLst>
                    </a:gridCol>
                    <a:gridCol w="1524000">
                      <a:extLst>
                        <a:ext uri="{9D8B030D-6E8A-4147-A177-3AD203B41FA5}">
                          <a16:colId xmlns:a16="http://schemas.microsoft.com/office/drawing/2014/main" val="3090072737"/>
                        </a:ext>
                      </a:extLst>
                    </a:gridCol>
                    <a:gridCol w="1524000">
                      <a:extLst>
                        <a:ext uri="{9D8B030D-6E8A-4147-A177-3AD203B41FA5}">
                          <a16:colId xmlns:a16="http://schemas.microsoft.com/office/drawing/2014/main" val="933758563"/>
                        </a:ext>
                      </a:extLst>
                    </a:gridCol>
                  </a:tblGrid>
                  <a:tr h="370840">
                    <a:tc>
                      <a:txBody>
                        <a:bodyPr/>
                        <a:lstStyle/>
                        <a:p>
                          <a:r>
                            <a:rPr lang="en-CH" dirty="0"/>
                            <a:t>Evaluation</a:t>
                          </a:r>
                        </a:p>
                      </a:txBody>
                      <a:tcPr/>
                    </a:tc>
                    <a:tc>
                      <a:txBody>
                        <a:bodyPr/>
                        <a:lstStyle/>
                        <a:p>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𝒎𝑨</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𝑷</m:t>
                                    </m:r>
                                  </m:e>
                                  <m:sub>
                                    <m:r>
                                      <a:rPr lang="en-US" b="1" i="1" smtClean="0">
                                        <a:latin typeface="Cambria Math" panose="02040503050406030204" pitchFamily="18" charset="0"/>
                                      </a:rPr>
                                      <m:t>𝟓𝟎</m:t>
                                    </m:r>
                                  </m:sub>
                                </m:sSub>
                                <m:d>
                                  <m:dPr>
                                    <m:ctrlPr>
                                      <a:rPr lang="en-US" b="1" i="1" smtClean="0">
                                        <a:latin typeface="Cambria Math" panose="02040503050406030204" pitchFamily="18" charset="0"/>
                                      </a:rPr>
                                    </m:ctrlPr>
                                  </m:dPr>
                                  <m:e>
                                    <m:r>
                                      <a:rPr lang="en-US" b="1" i="1" smtClean="0">
                                        <a:latin typeface="Cambria Math" panose="02040503050406030204" pitchFamily="18" charset="0"/>
                                      </a:rPr>
                                      <m:t>%</m:t>
                                    </m:r>
                                  </m:e>
                                </m:d>
                              </m:oMath>
                            </m:oMathPara>
                          </a14:m>
                          <a:endParaRPr lang="en-US" b="1" dirty="0"/>
                        </a:p>
                        <a:p>
                          <a:endParaRPr lang="en-CH" dirty="0"/>
                        </a:p>
                      </a:txBody>
                      <a:tcPr/>
                    </a:tc>
                    <a:tc>
                      <a:txBody>
                        <a:bodyPr/>
                        <a:lstStyle/>
                        <a:p>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𝒎𝑨</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𝑷</m:t>
                                    </m:r>
                                  </m:e>
                                  <m:sub>
                                    <m:r>
                                      <a:rPr lang="en-US" b="1" i="1" smtClean="0">
                                        <a:latin typeface="Cambria Math" panose="02040503050406030204" pitchFamily="18" charset="0"/>
                                      </a:rPr>
                                      <m:t>𝟕𝟓</m:t>
                                    </m:r>
                                  </m:sub>
                                </m:sSub>
                                <m:d>
                                  <m:dPr>
                                    <m:ctrlPr>
                                      <a:rPr lang="en-US" b="1" i="1" smtClean="0">
                                        <a:latin typeface="Cambria Math" panose="02040503050406030204" pitchFamily="18" charset="0"/>
                                      </a:rPr>
                                    </m:ctrlPr>
                                  </m:dPr>
                                  <m:e>
                                    <m:r>
                                      <a:rPr lang="en-US" b="1" i="1" smtClean="0">
                                        <a:latin typeface="Cambria Math" panose="02040503050406030204" pitchFamily="18" charset="0"/>
                                      </a:rPr>
                                      <m:t>%</m:t>
                                    </m:r>
                                  </m:e>
                                </m:d>
                              </m:oMath>
                            </m:oMathPara>
                          </a14:m>
                          <a:endParaRPr lang="en-CH" dirty="0"/>
                        </a:p>
                      </a:txBody>
                      <a:tcPr/>
                    </a:tc>
                    <a:tc>
                      <a:txBody>
                        <a:bodyPr/>
                        <a:lstStyle/>
                        <a:p>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𝒎𝑨𝑷</m:t>
                                </m:r>
                                <m:d>
                                  <m:dPr>
                                    <m:ctrlPr>
                                      <a:rPr lang="en-US" b="1" i="1" smtClean="0">
                                        <a:latin typeface="Cambria Math" panose="02040503050406030204" pitchFamily="18" charset="0"/>
                                      </a:rPr>
                                    </m:ctrlPr>
                                  </m:dPr>
                                  <m:e>
                                    <m:r>
                                      <a:rPr lang="en-US" b="1" i="1" smtClean="0">
                                        <a:latin typeface="Cambria Math" panose="02040503050406030204" pitchFamily="18" charset="0"/>
                                      </a:rPr>
                                      <m:t>%</m:t>
                                    </m:r>
                                  </m:e>
                                </m:d>
                              </m:oMath>
                            </m:oMathPara>
                          </a14:m>
                          <a:endParaRPr lang="en-CH" dirty="0"/>
                        </a:p>
                      </a:txBody>
                      <a:tcPr/>
                    </a:tc>
                    <a:extLst>
                      <a:ext uri="{0D108BD9-81ED-4DB2-BD59-A6C34878D82A}">
                        <a16:rowId xmlns:a16="http://schemas.microsoft.com/office/drawing/2014/main" val="91878250"/>
                      </a:ext>
                    </a:extLst>
                  </a:tr>
                  <a:tr h="370840">
                    <a:tc>
                      <a:txBody>
                        <a:bodyPr/>
                        <a:lstStyle/>
                        <a:p>
                          <a:r>
                            <a:rPr lang="en-CH" dirty="0"/>
                            <a:t>Result 2</a:t>
                          </a:r>
                        </a:p>
                      </a:txBody>
                      <a:tcPr/>
                    </a:tc>
                    <a:tc>
                      <a:txBody>
                        <a:bodyPr/>
                        <a:lstStyle/>
                        <a:p>
                          <a:r>
                            <a:rPr lang="en-CH" dirty="0"/>
                            <a:t>83.32</a:t>
                          </a:r>
                        </a:p>
                      </a:txBody>
                      <a:tcPr/>
                    </a:tc>
                    <a:tc>
                      <a:txBody>
                        <a:bodyPr/>
                        <a:lstStyle/>
                        <a:p>
                          <a:r>
                            <a:rPr lang="en-CH" dirty="0"/>
                            <a:t>49.62</a:t>
                          </a:r>
                        </a:p>
                      </a:txBody>
                      <a:tcPr/>
                    </a:tc>
                    <a:tc>
                      <a:txBody>
                        <a:bodyPr/>
                        <a:lstStyle/>
                        <a:p>
                          <a:r>
                            <a:rPr lang="en-CH" dirty="0"/>
                            <a:t>50.57</a:t>
                          </a:r>
                        </a:p>
                      </a:txBody>
                      <a:tcPr/>
                    </a:tc>
                    <a:extLst>
                      <a:ext uri="{0D108BD9-81ED-4DB2-BD59-A6C34878D82A}">
                        <a16:rowId xmlns:a16="http://schemas.microsoft.com/office/drawing/2014/main" val="2953531227"/>
                      </a:ext>
                    </a:extLst>
                  </a:tr>
                </a:tbl>
              </a:graphicData>
            </a:graphic>
          </p:graphicFrame>
        </mc:Choice>
        <mc:Fallback>
          <p:graphicFrame>
            <p:nvGraphicFramePr>
              <p:cNvPr id="16" name="Table 2">
                <a:extLst>
                  <a:ext uri="{FF2B5EF4-FFF2-40B4-BE49-F238E27FC236}">
                    <a16:creationId xmlns:a16="http://schemas.microsoft.com/office/drawing/2014/main" id="{A84A4BE7-993E-774C-AABD-6A1EC3F447C8}"/>
                  </a:ext>
                </a:extLst>
              </p:cNvPr>
              <p:cNvGraphicFramePr>
                <a:graphicFrameLocks noGrp="1"/>
              </p:cNvGraphicFramePr>
              <p:nvPr>
                <p:extLst>
                  <p:ext uri="{D42A27DB-BD31-4B8C-83A1-F6EECF244321}">
                    <p14:modId xmlns:p14="http://schemas.microsoft.com/office/powerpoint/2010/main" val="3691331610"/>
                  </p:ext>
                </p:extLst>
              </p:nvPr>
            </p:nvGraphicFramePr>
            <p:xfrm>
              <a:off x="311700" y="3319723"/>
              <a:ext cx="6096000" cy="889000"/>
            </p:xfrm>
            <a:graphic>
              <a:graphicData uri="http://schemas.openxmlformats.org/drawingml/2006/table">
                <a:tbl>
                  <a:tblPr firstRow="1" bandRow="1">
                    <a:tableStyleId>{35758FB7-9AC5-4552-8A53-C91805E547FA}</a:tableStyleId>
                  </a:tblPr>
                  <a:tblGrid>
                    <a:gridCol w="1524000">
                      <a:extLst>
                        <a:ext uri="{9D8B030D-6E8A-4147-A177-3AD203B41FA5}">
                          <a16:colId xmlns:a16="http://schemas.microsoft.com/office/drawing/2014/main" val="4106292921"/>
                        </a:ext>
                      </a:extLst>
                    </a:gridCol>
                    <a:gridCol w="1524000">
                      <a:extLst>
                        <a:ext uri="{9D8B030D-6E8A-4147-A177-3AD203B41FA5}">
                          <a16:colId xmlns:a16="http://schemas.microsoft.com/office/drawing/2014/main" val="2597504814"/>
                        </a:ext>
                      </a:extLst>
                    </a:gridCol>
                    <a:gridCol w="1524000">
                      <a:extLst>
                        <a:ext uri="{9D8B030D-6E8A-4147-A177-3AD203B41FA5}">
                          <a16:colId xmlns:a16="http://schemas.microsoft.com/office/drawing/2014/main" val="3090072737"/>
                        </a:ext>
                      </a:extLst>
                    </a:gridCol>
                    <a:gridCol w="1524000">
                      <a:extLst>
                        <a:ext uri="{9D8B030D-6E8A-4147-A177-3AD203B41FA5}">
                          <a16:colId xmlns:a16="http://schemas.microsoft.com/office/drawing/2014/main" val="933758563"/>
                        </a:ext>
                      </a:extLst>
                    </a:gridCol>
                  </a:tblGrid>
                  <a:tr h="518160">
                    <a:tc>
                      <a:txBody>
                        <a:bodyPr/>
                        <a:lstStyle/>
                        <a:p>
                          <a:r>
                            <a:rPr lang="en-CH" dirty="0"/>
                            <a:t>Evaluation</a:t>
                          </a:r>
                        </a:p>
                      </a:txBody>
                      <a:tcPr/>
                    </a:tc>
                    <a:tc>
                      <a:txBody>
                        <a:bodyPr/>
                        <a:lstStyle/>
                        <a:p>
                          <a:endParaRPr lang="en-CH"/>
                        </a:p>
                      </a:txBody>
                      <a:tcPr>
                        <a:blipFill>
                          <a:blip r:embed="rId6"/>
                          <a:stretch>
                            <a:fillRect l="-102479" t="-4878" r="-202479" b="-85366"/>
                          </a:stretch>
                        </a:blipFill>
                      </a:tcPr>
                    </a:tc>
                    <a:tc>
                      <a:txBody>
                        <a:bodyPr/>
                        <a:lstStyle/>
                        <a:p>
                          <a:endParaRPr lang="en-CH"/>
                        </a:p>
                      </a:txBody>
                      <a:tcPr>
                        <a:blipFill>
                          <a:blip r:embed="rId6"/>
                          <a:stretch>
                            <a:fillRect l="-204167" t="-4878" r="-104167" b="-85366"/>
                          </a:stretch>
                        </a:blipFill>
                      </a:tcPr>
                    </a:tc>
                    <a:tc>
                      <a:txBody>
                        <a:bodyPr/>
                        <a:lstStyle/>
                        <a:p>
                          <a:endParaRPr lang="en-CH"/>
                        </a:p>
                      </a:txBody>
                      <a:tcPr>
                        <a:blipFill>
                          <a:blip r:embed="rId6"/>
                          <a:stretch>
                            <a:fillRect l="-304167" t="-4878" r="-4167" b="-85366"/>
                          </a:stretch>
                        </a:blipFill>
                      </a:tcPr>
                    </a:tc>
                    <a:extLst>
                      <a:ext uri="{0D108BD9-81ED-4DB2-BD59-A6C34878D82A}">
                        <a16:rowId xmlns:a16="http://schemas.microsoft.com/office/drawing/2014/main" val="91878250"/>
                      </a:ext>
                    </a:extLst>
                  </a:tr>
                  <a:tr h="370840">
                    <a:tc>
                      <a:txBody>
                        <a:bodyPr/>
                        <a:lstStyle/>
                        <a:p>
                          <a:r>
                            <a:rPr lang="en-CH" dirty="0"/>
                            <a:t>Result 2</a:t>
                          </a:r>
                        </a:p>
                      </a:txBody>
                      <a:tcPr/>
                    </a:tc>
                    <a:tc>
                      <a:txBody>
                        <a:bodyPr/>
                        <a:lstStyle/>
                        <a:p>
                          <a:r>
                            <a:rPr lang="en-CH" dirty="0"/>
                            <a:t>83.32</a:t>
                          </a:r>
                        </a:p>
                      </a:txBody>
                      <a:tcPr/>
                    </a:tc>
                    <a:tc>
                      <a:txBody>
                        <a:bodyPr/>
                        <a:lstStyle/>
                        <a:p>
                          <a:r>
                            <a:rPr lang="en-CH" dirty="0"/>
                            <a:t>49.62</a:t>
                          </a:r>
                        </a:p>
                      </a:txBody>
                      <a:tcPr/>
                    </a:tc>
                    <a:tc>
                      <a:txBody>
                        <a:bodyPr/>
                        <a:lstStyle/>
                        <a:p>
                          <a:r>
                            <a:rPr lang="en-CH" dirty="0"/>
                            <a:t>50.57</a:t>
                          </a:r>
                        </a:p>
                      </a:txBody>
                      <a:tcPr/>
                    </a:tc>
                    <a:extLst>
                      <a:ext uri="{0D108BD9-81ED-4DB2-BD59-A6C34878D82A}">
                        <a16:rowId xmlns:a16="http://schemas.microsoft.com/office/drawing/2014/main" val="2953531227"/>
                      </a:ext>
                    </a:extLst>
                  </a:tr>
                </a:tbl>
              </a:graphicData>
            </a:graphic>
          </p:graphicFrame>
        </mc:Fallback>
      </mc:AlternateContent>
      <p:sp>
        <p:nvSpPr>
          <p:cNvPr id="5" name="TextBox 4">
            <a:extLst>
              <a:ext uri="{FF2B5EF4-FFF2-40B4-BE49-F238E27FC236}">
                <a16:creationId xmlns:a16="http://schemas.microsoft.com/office/drawing/2014/main" id="{8BF25FB5-6B0B-D04D-AB84-39335BFA8294}"/>
              </a:ext>
            </a:extLst>
          </p:cNvPr>
          <p:cNvSpPr txBox="1"/>
          <p:nvPr/>
        </p:nvSpPr>
        <p:spPr>
          <a:xfrm>
            <a:off x="7058933" y="3533390"/>
            <a:ext cx="1867796" cy="461665"/>
          </a:xfrm>
          <a:prstGeom prst="rect">
            <a:avLst/>
          </a:prstGeom>
          <a:noFill/>
        </p:spPr>
        <p:txBody>
          <a:bodyPr wrap="square" rtlCol="0">
            <a:spAutoFit/>
          </a:bodyPr>
          <a:lstStyle/>
          <a:p>
            <a:r>
              <a:rPr lang="en-CH" sz="1200" dirty="0"/>
              <a:t>Results from Confident Coreset paper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DE0C2-E33C-4243-A824-B62DE6CBF5FB}"/>
              </a:ext>
            </a:extLst>
          </p:cNvPr>
          <p:cNvSpPr>
            <a:spLocks noGrp="1"/>
          </p:cNvSpPr>
          <p:nvPr>
            <p:ph type="title"/>
          </p:nvPr>
        </p:nvSpPr>
        <p:spPr/>
        <p:txBody>
          <a:bodyPr>
            <a:normAutofit fontScale="90000"/>
          </a:bodyPr>
          <a:lstStyle/>
          <a:p>
            <a:r>
              <a:rPr lang="en-CH" dirty="0"/>
              <a:t>Conclusion</a:t>
            </a:r>
          </a:p>
        </p:txBody>
      </p:sp>
      <p:sp>
        <p:nvSpPr>
          <p:cNvPr id="3" name="Text Placeholder 2">
            <a:extLst>
              <a:ext uri="{FF2B5EF4-FFF2-40B4-BE49-F238E27FC236}">
                <a16:creationId xmlns:a16="http://schemas.microsoft.com/office/drawing/2014/main" id="{183D8BE0-F569-FD41-88FA-9B81ADCAF945}"/>
              </a:ext>
            </a:extLst>
          </p:cNvPr>
          <p:cNvSpPr>
            <a:spLocks noGrp="1"/>
          </p:cNvSpPr>
          <p:nvPr>
            <p:ph type="body" idx="1"/>
          </p:nvPr>
        </p:nvSpPr>
        <p:spPr/>
        <p:txBody>
          <a:bodyPr/>
          <a:lstStyle/>
          <a:p>
            <a:r>
              <a:rPr lang="en-CH" dirty="0"/>
              <a:t>Active Learning can reduce annotation time by 40%</a:t>
            </a:r>
          </a:p>
          <a:p>
            <a:r>
              <a:rPr lang="en-CH" dirty="0"/>
              <a:t>Self-prediction can reduce annotation time by 30%</a:t>
            </a:r>
          </a:p>
          <a:p>
            <a:r>
              <a:rPr lang="en-CH" dirty="0"/>
              <a:t>Overall we can expect to reduce annotation time by 60%</a:t>
            </a:r>
          </a:p>
          <a:p>
            <a:r>
              <a:rPr lang="en-CH" dirty="0"/>
              <a:t>Finally, with the new annotations we improved the mAP by 7.6%</a:t>
            </a:r>
          </a:p>
        </p:txBody>
      </p:sp>
      <p:sp>
        <p:nvSpPr>
          <p:cNvPr id="4" name="Slide Number Placeholder 3">
            <a:extLst>
              <a:ext uri="{FF2B5EF4-FFF2-40B4-BE49-F238E27FC236}">
                <a16:creationId xmlns:a16="http://schemas.microsoft.com/office/drawing/2014/main" id="{F2865991-5A84-3646-827A-D74E1054B0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5" name="Google Shape;166;p21">
            <a:extLst>
              <a:ext uri="{FF2B5EF4-FFF2-40B4-BE49-F238E27FC236}">
                <a16:creationId xmlns:a16="http://schemas.microsoft.com/office/drawing/2014/main" id="{7447C2BB-6DE4-6A4A-A264-8B78D7C3A40B}"/>
              </a:ext>
            </a:extLst>
          </p:cNvPr>
          <p:cNvPicPr preferRelativeResize="0"/>
          <p:nvPr/>
        </p:nvPicPr>
        <p:blipFill>
          <a:blip r:embed="rId2">
            <a:alphaModFix/>
          </a:blip>
          <a:stretch>
            <a:fillRect/>
          </a:stretch>
        </p:blipFill>
        <p:spPr>
          <a:xfrm>
            <a:off x="7373950" y="129800"/>
            <a:ext cx="1647198" cy="275125"/>
          </a:xfrm>
          <a:prstGeom prst="rect">
            <a:avLst/>
          </a:prstGeom>
          <a:noFill/>
          <a:ln>
            <a:noFill/>
          </a:ln>
        </p:spPr>
      </p:pic>
    </p:spTree>
    <p:extLst>
      <p:ext uri="{BB962C8B-B14F-4D97-AF65-F5344CB8AC3E}">
        <p14:creationId xmlns:p14="http://schemas.microsoft.com/office/powerpoint/2010/main" val="1552442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
        <p:nvSpPr>
          <p:cNvPr id="571" name="Google Shape;571;p57"/>
          <p:cNvSpPr txBox="1"/>
          <p:nvPr/>
        </p:nvSpPr>
        <p:spPr>
          <a:xfrm>
            <a:off x="1001350" y="2118588"/>
            <a:ext cx="7141300" cy="83096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200" dirty="0"/>
              <a:t>Thank you for your attention</a:t>
            </a:r>
            <a:endParaRPr sz="4200" dirty="0"/>
          </a:p>
        </p:txBody>
      </p:sp>
      <p:pic>
        <p:nvPicPr>
          <p:cNvPr id="572" name="Google Shape;572;p57"/>
          <p:cNvPicPr preferRelativeResize="0"/>
          <p:nvPr/>
        </p:nvPicPr>
        <p:blipFill>
          <a:blip r:embed="rId3">
            <a:alphaModFix/>
          </a:blip>
          <a:stretch>
            <a:fillRect/>
          </a:stretch>
        </p:blipFill>
        <p:spPr>
          <a:xfrm>
            <a:off x="7373950" y="129800"/>
            <a:ext cx="1647198" cy="275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5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Appendix</a:t>
            </a:r>
            <a:endParaRPr/>
          </a:p>
        </p:txBody>
      </p:sp>
      <p:sp>
        <p:nvSpPr>
          <p:cNvPr id="578" name="Google Shape;578;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457200" lvl="0" indent="457200" algn="l" rtl="0">
              <a:spcBef>
                <a:spcPts val="0"/>
              </a:spcBef>
              <a:spcAft>
                <a:spcPts val="0"/>
              </a:spcAft>
              <a:buSzPts val="990"/>
              <a:buNone/>
            </a:pPr>
            <a:r>
              <a:rPr lang="en" sz="2820"/>
              <a:t>Content</a:t>
            </a:r>
            <a:endParaRPr sz="2820"/>
          </a:p>
        </p:txBody>
      </p:sp>
      <p:sp>
        <p:nvSpPr>
          <p:cNvPr id="63" name="Google Shape;63;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1371600" lvl="0" indent="-374650" algn="l" rtl="0">
              <a:spcBef>
                <a:spcPts val="0"/>
              </a:spcBef>
              <a:spcAft>
                <a:spcPts val="0"/>
              </a:spcAft>
              <a:buSzPts val="2300"/>
              <a:buAutoNum type="arabicPeriod"/>
            </a:pPr>
            <a:r>
              <a:rPr lang="en" sz="2300" dirty="0"/>
              <a:t>Introduction</a:t>
            </a:r>
            <a:endParaRPr sz="2300" dirty="0"/>
          </a:p>
          <a:p>
            <a:pPr marL="1371600" lvl="0" indent="-374650" algn="l" rtl="0">
              <a:spcBef>
                <a:spcPts val="0"/>
              </a:spcBef>
              <a:spcAft>
                <a:spcPts val="0"/>
              </a:spcAft>
              <a:buSzPts val="2300"/>
              <a:buAutoNum type="arabicPeriod"/>
            </a:pPr>
            <a:r>
              <a:rPr lang="en" sz="2300" dirty="0"/>
              <a:t>Related work</a:t>
            </a:r>
          </a:p>
          <a:p>
            <a:pPr marL="1371600" indent="-374650">
              <a:buSzPts val="2300"/>
              <a:buFont typeface="Arial"/>
              <a:buAutoNum type="arabicPeriod"/>
            </a:pPr>
            <a:r>
              <a:rPr lang="en-GB" sz="2300" dirty="0"/>
              <a:t>Approach</a:t>
            </a:r>
            <a:endParaRPr sz="2300" dirty="0"/>
          </a:p>
          <a:p>
            <a:pPr marL="1371600" lvl="0" indent="-374650" algn="l" rtl="0">
              <a:spcBef>
                <a:spcPts val="0"/>
              </a:spcBef>
              <a:spcAft>
                <a:spcPts val="0"/>
              </a:spcAft>
              <a:buSzPts val="2300"/>
              <a:buAutoNum type="arabicPeriod"/>
            </a:pPr>
            <a:r>
              <a:rPr lang="en" sz="2300" dirty="0"/>
              <a:t>Experiment detail</a:t>
            </a:r>
          </a:p>
          <a:p>
            <a:pPr marL="1371600" lvl="0" indent="-374650" algn="l" rtl="0">
              <a:spcBef>
                <a:spcPts val="0"/>
              </a:spcBef>
              <a:spcAft>
                <a:spcPts val="0"/>
              </a:spcAft>
              <a:buSzPts val="2300"/>
              <a:buAutoNum type="arabicPeriod"/>
            </a:pPr>
            <a:r>
              <a:rPr lang="en" sz="2300" dirty="0"/>
              <a:t>Conclusion</a:t>
            </a:r>
          </a:p>
        </p:txBody>
      </p:sp>
      <p:sp>
        <p:nvSpPr>
          <p:cNvPr id="64" name="Google Shape;6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pic>
        <p:nvPicPr>
          <p:cNvPr id="65" name="Google Shape;65;p14"/>
          <p:cNvPicPr preferRelativeResize="0"/>
          <p:nvPr/>
        </p:nvPicPr>
        <p:blipFill>
          <a:blip r:embed="rId3">
            <a:alphaModFix/>
          </a:blip>
          <a:stretch>
            <a:fillRect/>
          </a:stretch>
        </p:blipFill>
        <p:spPr>
          <a:xfrm>
            <a:off x="7373950" y="129800"/>
            <a:ext cx="1647198" cy="2751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065FC-3EA6-7B4C-8F0B-9CEC41416C11}"/>
              </a:ext>
            </a:extLst>
          </p:cNvPr>
          <p:cNvSpPr>
            <a:spLocks noGrp="1"/>
          </p:cNvSpPr>
          <p:nvPr>
            <p:ph type="title"/>
          </p:nvPr>
        </p:nvSpPr>
        <p:spPr/>
        <p:txBody>
          <a:bodyPr>
            <a:normAutofit fontScale="90000"/>
          </a:bodyPr>
          <a:lstStyle/>
          <a:p>
            <a:r>
              <a:rPr lang="en-CH" dirty="0"/>
              <a:t>Prediction on the full dataset</a:t>
            </a:r>
          </a:p>
        </p:txBody>
      </p:sp>
      <p:sp>
        <p:nvSpPr>
          <p:cNvPr id="4" name="Slide Number Placeholder 3">
            <a:extLst>
              <a:ext uri="{FF2B5EF4-FFF2-40B4-BE49-F238E27FC236}">
                <a16:creationId xmlns:a16="http://schemas.microsoft.com/office/drawing/2014/main" id="{CA3A3B37-6539-3D41-8E9C-5A8DD58BC3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7" name="Picture 6" descr="A picture containing text, sky&#10;&#10;Description automatically generated">
            <a:extLst>
              <a:ext uri="{FF2B5EF4-FFF2-40B4-BE49-F238E27FC236}">
                <a16:creationId xmlns:a16="http://schemas.microsoft.com/office/drawing/2014/main" id="{56B4623F-9D03-D64D-B626-81DC5FBFEC81}"/>
              </a:ext>
            </a:extLst>
          </p:cNvPr>
          <p:cNvPicPr>
            <a:picLocks noChangeAspect="1"/>
          </p:cNvPicPr>
          <p:nvPr/>
        </p:nvPicPr>
        <p:blipFill>
          <a:blip r:embed="rId2"/>
          <a:stretch>
            <a:fillRect/>
          </a:stretch>
        </p:blipFill>
        <p:spPr>
          <a:xfrm>
            <a:off x="1013387" y="1102323"/>
            <a:ext cx="2785881" cy="3321832"/>
          </a:xfrm>
          <a:prstGeom prst="rect">
            <a:avLst/>
          </a:prstGeom>
        </p:spPr>
      </p:pic>
      <p:pic>
        <p:nvPicPr>
          <p:cNvPr id="9" name="Picture 8" descr="A picture containing text, sky, green, highway&#10;&#10;Description automatically generated">
            <a:extLst>
              <a:ext uri="{FF2B5EF4-FFF2-40B4-BE49-F238E27FC236}">
                <a16:creationId xmlns:a16="http://schemas.microsoft.com/office/drawing/2014/main" id="{0A15269C-7160-5242-B8AC-8824624516CD}"/>
              </a:ext>
            </a:extLst>
          </p:cNvPr>
          <p:cNvPicPr>
            <a:picLocks noChangeAspect="1"/>
          </p:cNvPicPr>
          <p:nvPr/>
        </p:nvPicPr>
        <p:blipFill>
          <a:blip r:embed="rId3"/>
          <a:stretch>
            <a:fillRect/>
          </a:stretch>
        </p:blipFill>
        <p:spPr>
          <a:xfrm>
            <a:off x="5325984" y="1102323"/>
            <a:ext cx="2804629" cy="3321832"/>
          </a:xfrm>
          <a:prstGeom prst="rect">
            <a:avLst/>
          </a:prstGeom>
        </p:spPr>
      </p:pic>
    </p:spTree>
    <p:extLst>
      <p:ext uri="{BB962C8B-B14F-4D97-AF65-F5344CB8AC3E}">
        <p14:creationId xmlns:p14="http://schemas.microsoft.com/office/powerpoint/2010/main" val="1216083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Fine tuning</a:t>
            </a:r>
            <a:endParaRPr/>
          </a:p>
        </p:txBody>
      </p:sp>
      <p:sp>
        <p:nvSpPr>
          <p:cNvPr id="608" name="Google Shape;608;p6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it can help to avoid over-fitting and make the model more robust.</a:t>
            </a:r>
            <a:endParaRPr sz="1400" dirty="0"/>
          </a:p>
          <a:p>
            <a:pPr marL="0" lvl="0" indent="0" algn="l" rtl="0">
              <a:spcBef>
                <a:spcPts val="1200"/>
              </a:spcBef>
              <a:spcAft>
                <a:spcPts val="0"/>
              </a:spcAft>
              <a:buNone/>
            </a:pPr>
            <a:r>
              <a:rPr lang="en" sz="1400" dirty="0"/>
              <a:t>Usually, we fine-tune some higher-level portions of the network. The reason is that the pre-trained model’s earlier layers contain more generic and fundamental features that could be useful to many tasks, but later or deeper layers become more specific to the details of the classes contained in the original dataset.</a:t>
            </a:r>
            <a:endParaRPr sz="1400" dirty="0"/>
          </a:p>
          <a:p>
            <a:pPr marL="0" lvl="0" indent="0" algn="l" rtl="0">
              <a:spcBef>
                <a:spcPts val="1200"/>
              </a:spcBef>
              <a:spcAft>
                <a:spcPts val="0"/>
              </a:spcAft>
              <a:buNone/>
            </a:pPr>
            <a:r>
              <a:rPr lang="en" sz="1400" dirty="0"/>
              <a:t>In our Fine-Tunned Mask RCNN model, we</a:t>
            </a:r>
            <a:endParaRPr sz="1400" dirty="0"/>
          </a:p>
          <a:p>
            <a:pPr marL="457200" lvl="0" indent="-317500" algn="l" rtl="0">
              <a:spcBef>
                <a:spcPts val="1200"/>
              </a:spcBef>
              <a:spcAft>
                <a:spcPts val="0"/>
              </a:spcAft>
              <a:buSzPts val="1400"/>
              <a:buChar char="●"/>
            </a:pPr>
            <a:r>
              <a:rPr lang="en" sz="1400" dirty="0"/>
              <a:t>Use the pre-trained </a:t>
            </a:r>
            <a:r>
              <a:rPr lang="en" sz="1400" dirty="0" err="1"/>
              <a:t>ResNet</a:t>
            </a:r>
            <a:r>
              <a:rPr lang="en" sz="1400" dirty="0"/>
              <a:t> model training on the </a:t>
            </a:r>
            <a:r>
              <a:rPr lang="en" sz="1400" dirty="0" err="1"/>
              <a:t>CityScapes</a:t>
            </a:r>
            <a:r>
              <a:rPr lang="en" sz="1400" dirty="0"/>
              <a:t> dataset; The Cityscapes dataset focuses on semantic understanding of urban street scenes. Cityscapes dataset is similar to our dataset since it contains many buildings </a:t>
            </a:r>
            <a:endParaRPr sz="1400" dirty="0"/>
          </a:p>
          <a:p>
            <a:pPr marL="457200" lvl="0" indent="-317500" algn="l" rtl="0">
              <a:spcBef>
                <a:spcPts val="0"/>
              </a:spcBef>
              <a:spcAft>
                <a:spcPts val="0"/>
              </a:spcAft>
              <a:buSzPts val="1400"/>
              <a:buChar char="●"/>
            </a:pPr>
            <a:r>
              <a:rPr lang="en" sz="1400" dirty="0"/>
              <a:t>2. Keep the parameter of the backbone </a:t>
            </a:r>
            <a:r>
              <a:rPr lang="en" sz="1400" dirty="0" err="1"/>
              <a:t>ResNet</a:t>
            </a:r>
            <a:r>
              <a:rPr lang="en" sz="1400" dirty="0"/>
              <a:t>, and fine tune the RPN, classifier, and mask heads of the network.</a:t>
            </a:r>
            <a:endParaRPr sz="1400" dirty="0"/>
          </a:p>
          <a:p>
            <a:pPr marL="0" lvl="0" indent="0" algn="l" rtl="0">
              <a:spcBef>
                <a:spcPts val="1200"/>
              </a:spcBef>
              <a:spcAft>
                <a:spcPts val="0"/>
              </a:spcAft>
              <a:buNone/>
            </a:pPr>
            <a:endParaRPr sz="1400" dirty="0"/>
          </a:p>
          <a:p>
            <a:pPr marL="0" lvl="0" indent="0" algn="l" rtl="0">
              <a:spcBef>
                <a:spcPts val="1200"/>
              </a:spcBef>
              <a:spcAft>
                <a:spcPts val="1200"/>
              </a:spcAft>
              <a:buNone/>
            </a:pPr>
            <a:endParaRPr sz="1400" dirty="0"/>
          </a:p>
        </p:txBody>
      </p:sp>
      <p:sp>
        <p:nvSpPr>
          <p:cNvPr id="609" name="Google Shape;609;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Evaluation  </a:t>
            </a:r>
            <a:endParaRPr/>
          </a:p>
          <a:p>
            <a:pPr marL="0" lvl="0" indent="0" algn="l" rtl="0">
              <a:spcBef>
                <a:spcPts val="0"/>
              </a:spcBef>
              <a:spcAft>
                <a:spcPts val="0"/>
              </a:spcAft>
              <a:buNone/>
            </a:pPr>
            <a:endParaRPr/>
          </a:p>
        </p:txBody>
      </p:sp>
      <p:sp>
        <p:nvSpPr>
          <p:cNvPr id="615" name="Google Shape;615;p61"/>
          <p:cNvSpPr txBox="1">
            <a:spLocks noGrp="1"/>
          </p:cNvSpPr>
          <p:nvPr>
            <p:ph type="body" idx="1"/>
          </p:nvPr>
        </p:nvSpPr>
        <p:spPr>
          <a:xfrm>
            <a:off x="130725" y="1142950"/>
            <a:ext cx="46950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For object detection tasks, we calculate precision and recall using IoU value for a given IoU threshold.</a:t>
            </a:r>
            <a:endParaRPr sz="1600"/>
          </a:p>
          <a:p>
            <a:pPr marL="457200" lvl="0" indent="-330200" algn="l" rtl="0">
              <a:spcBef>
                <a:spcPts val="0"/>
              </a:spcBef>
              <a:spcAft>
                <a:spcPts val="0"/>
              </a:spcAft>
              <a:buSzPts val="1600"/>
              <a:buChar char="●"/>
            </a:pPr>
            <a:r>
              <a:rPr lang="en" sz="1600" b="1"/>
              <a:t>Precision</a:t>
            </a:r>
            <a:r>
              <a:rPr lang="en" sz="1600"/>
              <a:t>: It measures how many of the predictions that model made were actually correct.</a:t>
            </a:r>
            <a:endParaRPr sz="1600"/>
          </a:p>
          <a:p>
            <a:pPr marL="457200" lvl="0" indent="-330200" algn="l" rtl="0">
              <a:spcBef>
                <a:spcPts val="0"/>
              </a:spcBef>
              <a:spcAft>
                <a:spcPts val="0"/>
              </a:spcAft>
              <a:buSzPts val="1600"/>
              <a:buChar char="●"/>
            </a:pPr>
            <a:r>
              <a:rPr lang="en" sz="1600" b="1"/>
              <a:t>Recall </a:t>
            </a:r>
            <a:r>
              <a:rPr lang="en" sz="1600"/>
              <a:t>measures how good you find all the positives</a:t>
            </a:r>
            <a:endParaRPr sz="1600"/>
          </a:p>
          <a:p>
            <a:pPr marL="457200" lvl="0" indent="-330200" algn="l" rtl="0">
              <a:spcBef>
                <a:spcPts val="0"/>
              </a:spcBef>
              <a:spcAft>
                <a:spcPts val="0"/>
              </a:spcAft>
              <a:buSzPts val="1600"/>
              <a:buChar char="●"/>
            </a:pPr>
            <a:r>
              <a:rPr lang="en" sz="1600"/>
              <a:t>For each bounding box, we measure an overlap between the predicted bounding box and the ground truth bounding box. This is measured by </a:t>
            </a:r>
            <a:r>
              <a:rPr lang="en" sz="1600" b="1"/>
              <a:t>IoU</a:t>
            </a:r>
            <a:r>
              <a:rPr lang="en" sz="1600"/>
              <a:t> (intersection over union)</a:t>
            </a:r>
            <a:endParaRPr sz="1600"/>
          </a:p>
          <a:p>
            <a:pPr marL="0" lvl="0" indent="0" algn="l" rtl="0">
              <a:spcBef>
                <a:spcPts val="1200"/>
              </a:spcBef>
              <a:spcAft>
                <a:spcPts val="0"/>
              </a:spcAft>
              <a:buSzPts val="852"/>
              <a:buNone/>
            </a:pPr>
            <a:endParaRPr sz="1600"/>
          </a:p>
          <a:p>
            <a:pPr marL="457200" lvl="0" indent="0" algn="l" rtl="0">
              <a:spcBef>
                <a:spcPts val="1200"/>
              </a:spcBef>
              <a:spcAft>
                <a:spcPts val="0"/>
              </a:spcAft>
              <a:buSzPts val="852"/>
              <a:buNone/>
            </a:pPr>
            <a:endParaRPr sz="1600"/>
          </a:p>
          <a:p>
            <a:pPr marL="457200" lvl="0" indent="0" algn="l" rtl="0">
              <a:spcBef>
                <a:spcPts val="1200"/>
              </a:spcBef>
              <a:spcAft>
                <a:spcPts val="1200"/>
              </a:spcAft>
              <a:buSzPts val="852"/>
              <a:buNone/>
            </a:pPr>
            <a:endParaRPr sz="1600"/>
          </a:p>
        </p:txBody>
      </p:sp>
      <p:sp>
        <p:nvSpPr>
          <p:cNvPr id="616" name="Google Shape;616;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pic>
        <p:nvPicPr>
          <p:cNvPr id="617" name="Google Shape;617;p61"/>
          <p:cNvPicPr preferRelativeResize="0"/>
          <p:nvPr/>
        </p:nvPicPr>
        <p:blipFill>
          <a:blip r:embed="rId3">
            <a:alphaModFix/>
          </a:blip>
          <a:stretch>
            <a:fillRect/>
          </a:stretch>
        </p:blipFill>
        <p:spPr>
          <a:xfrm>
            <a:off x="4755100" y="1457325"/>
            <a:ext cx="4340150" cy="2924175"/>
          </a:xfrm>
          <a:prstGeom prst="rect">
            <a:avLst/>
          </a:prstGeom>
          <a:noFill/>
          <a:ln>
            <a:noFill/>
          </a:ln>
        </p:spPr>
      </p:pic>
      <p:pic>
        <p:nvPicPr>
          <p:cNvPr id="618" name="Google Shape;618;p61"/>
          <p:cNvPicPr preferRelativeResize="0"/>
          <p:nvPr/>
        </p:nvPicPr>
        <p:blipFill>
          <a:blip r:embed="rId4">
            <a:alphaModFix/>
          </a:blip>
          <a:stretch>
            <a:fillRect/>
          </a:stretch>
        </p:blipFill>
        <p:spPr>
          <a:xfrm>
            <a:off x="7373950" y="129800"/>
            <a:ext cx="1647198" cy="2751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dirty="0"/>
              <a:t>Mask RCNN Framework (3 stages)</a:t>
            </a:r>
            <a:endParaRPr dirty="0"/>
          </a:p>
        </p:txBody>
      </p:sp>
      <p:sp>
        <p:nvSpPr>
          <p:cNvPr id="232" name="Google Shape;232;p26"/>
          <p:cNvSpPr txBox="1">
            <a:spLocks noGrp="1"/>
          </p:cNvSpPr>
          <p:nvPr>
            <p:ph type="body" idx="1"/>
          </p:nvPr>
        </p:nvSpPr>
        <p:spPr>
          <a:xfrm>
            <a:off x="311700" y="1017725"/>
            <a:ext cx="8520600" cy="2667000"/>
          </a:xfrm>
          <a:prstGeom prst="rect">
            <a:avLst/>
          </a:prstGeom>
        </p:spPr>
        <p:txBody>
          <a:bodyPr spcFirstLastPara="1" wrap="square" lIns="91425" tIns="91425" rIns="91425" bIns="91425" anchor="t" anchorCtr="0">
            <a:normAutofit/>
          </a:bodyPr>
          <a:lstStyle/>
          <a:p>
            <a:pPr marL="457200" lvl="0" indent="-330200" algn="l" rtl="0">
              <a:lnSpc>
                <a:spcPct val="100000"/>
              </a:lnSpc>
              <a:spcBef>
                <a:spcPts val="0"/>
              </a:spcBef>
              <a:spcAft>
                <a:spcPts val="0"/>
              </a:spcAft>
              <a:buSzPts val="1600"/>
              <a:buAutoNum type="arabicPeriod"/>
            </a:pPr>
            <a:r>
              <a:rPr lang="en" sz="1600" dirty="0"/>
              <a:t>The backbone network extracts feature maps from input images. </a:t>
            </a:r>
            <a:endParaRPr sz="1600" dirty="0"/>
          </a:p>
          <a:p>
            <a:pPr marL="457200" lvl="0" indent="-330200" algn="l" rtl="0">
              <a:lnSpc>
                <a:spcPct val="100000"/>
              </a:lnSpc>
              <a:spcBef>
                <a:spcPts val="0"/>
              </a:spcBef>
              <a:spcAft>
                <a:spcPts val="0"/>
              </a:spcAft>
              <a:buSzPts val="1600"/>
              <a:buAutoNum type="arabicPeriod"/>
            </a:pPr>
            <a:r>
              <a:rPr lang="en" sz="1600" dirty="0"/>
              <a:t>Feature maps are sent to the region proposal network (RPN) to generate regions of interest(ROIs). </a:t>
            </a:r>
            <a:endParaRPr sz="1600" dirty="0"/>
          </a:p>
          <a:p>
            <a:pPr marL="457200" lvl="0" indent="-330200" algn="l" rtl="0">
              <a:lnSpc>
                <a:spcPct val="100000"/>
              </a:lnSpc>
              <a:spcBef>
                <a:spcPts val="0"/>
              </a:spcBef>
              <a:spcAft>
                <a:spcPts val="0"/>
              </a:spcAft>
              <a:buSzPts val="1600"/>
              <a:buAutoNum type="arabicPeriod"/>
            </a:pPr>
            <a:r>
              <a:rPr lang="en" sz="1600" dirty="0"/>
              <a:t>ROIs are mapped to extract the corresponding target features in the shared feature maps, then its output goes to the fully connected (FC) networks for classification, and goes to the fully convolutional network (FCN) for instance segmentation. </a:t>
            </a:r>
            <a:endParaRPr sz="1600" dirty="0"/>
          </a:p>
        </p:txBody>
      </p:sp>
      <p:sp>
        <p:nvSpPr>
          <p:cNvPr id="233" name="Google Shape;233;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pic>
        <p:nvPicPr>
          <p:cNvPr id="234" name="Google Shape;234;p26"/>
          <p:cNvPicPr preferRelativeResize="0"/>
          <p:nvPr/>
        </p:nvPicPr>
        <p:blipFill>
          <a:blip r:embed="rId3">
            <a:alphaModFix/>
          </a:blip>
          <a:stretch>
            <a:fillRect/>
          </a:stretch>
        </p:blipFill>
        <p:spPr>
          <a:xfrm>
            <a:off x="1181100" y="2702800"/>
            <a:ext cx="6686551" cy="2399725"/>
          </a:xfrm>
          <a:prstGeom prst="rect">
            <a:avLst/>
          </a:prstGeom>
          <a:noFill/>
          <a:ln>
            <a:noFill/>
          </a:ln>
        </p:spPr>
      </p:pic>
      <p:pic>
        <p:nvPicPr>
          <p:cNvPr id="235" name="Google Shape;235;p26"/>
          <p:cNvPicPr preferRelativeResize="0"/>
          <p:nvPr/>
        </p:nvPicPr>
        <p:blipFill>
          <a:blip r:embed="rId4">
            <a:alphaModFix/>
          </a:blip>
          <a:stretch>
            <a:fillRect/>
          </a:stretch>
        </p:blipFill>
        <p:spPr>
          <a:xfrm>
            <a:off x="7373950" y="129800"/>
            <a:ext cx="1647198" cy="2751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Instance segmentation</a:t>
            </a:r>
            <a:endParaRPr/>
          </a:p>
        </p:txBody>
      </p:sp>
      <p:sp>
        <p:nvSpPr>
          <p:cNvPr id="213" name="Google Shape;213;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dirty="0"/>
              <a:t>Instance segmentation is identifying each different object instance of the same class or category within an image.</a:t>
            </a:r>
            <a:endParaRPr sz="1600" dirty="0"/>
          </a:p>
        </p:txBody>
      </p:sp>
      <p:sp>
        <p:nvSpPr>
          <p:cNvPr id="214" name="Google Shape;21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pic>
        <p:nvPicPr>
          <p:cNvPr id="215" name="Google Shape;215;p24"/>
          <p:cNvPicPr preferRelativeResize="0"/>
          <p:nvPr/>
        </p:nvPicPr>
        <p:blipFill>
          <a:blip r:embed="rId3">
            <a:alphaModFix/>
          </a:blip>
          <a:stretch>
            <a:fillRect/>
          </a:stretch>
        </p:blipFill>
        <p:spPr>
          <a:xfrm>
            <a:off x="745263" y="1970575"/>
            <a:ext cx="7567326" cy="2843625"/>
          </a:xfrm>
          <a:prstGeom prst="rect">
            <a:avLst/>
          </a:prstGeom>
          <a:noFill/>
          <a:ln>
            <a:noFill/>
          </a:ln>
        </p:spPr>
      </p:pic>
      <p:pic>
        <p:nvPicPr>
          <p:cNvPr id="216" name="Google Shape;216;p24"/>
          <p:cNvPicPr preferRelativeResize="0"/>
          <p:nvPr/>
        </p:nvPicPr>
        <p:blipFill>
          <a:blip r:embed="rId4">
            <a:alphaModFix/>
          </a:blip>
          <a:stretch>
            <a:fillRect/>
          </a:stretch>
        </p:blipFill>
        <p:spPr>
          <a:xfrm>
            <a:off x="7373950" y="129800"/>
            <a:ext cx="1647198" cy="275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US" dirty="0"/>
              <a:t>Basel example</a:t>
            </a:r>
            <a:endParaRPr dirty="0"/>
          </a:p>
          <a:p>
            <a:pPr marL="0" lvl="0" indent="0" algn="l" rtl="0">
              <a:spcBef>
                <a:spcPts val="0"/>
              </a:spcBef>
              <a:spcAft>
                <a:spcPts val="0"/>
              </a:spcAft>
              <a:buNone/>
            </a:pPr>
            <a:endParaRPr dirty="0"/>
          </a:p>
        </p:txBody>
      </p:sp>
      <p:sp>
        <p:nvSpPr>
          <p:cNvPr id="78" name="Google Shape;78;p16"/>
          <p:cNvSpPr txBox="1">
            <a:spLocks noGrp="1"/>
          </p:cNvSpPr>
          <p:nvPr>
            <p:ph type="body" idx="1"/>
          </p:nvPr>
        </p:nvSpPr>
        <p:spPr>
          <a:xfrm>
            <a:off x="311700" y="1017725"/>
            <a:ext cx="8450400" cy="4039200"/>
          </a:xfrm>
          <a:prstGeom prst="rect">
            <a:avLst/>
          </a:prstGeom>
        </p:spPr>
        <p:txBody>
          <a:bodyPr spcFirstLastPara="1" wrap="square" lIns="91425" tIns="91425" rIns="91425" bIns="91425" anchor="t" anchorCtr="0">
            <a:noAutofit/>
          </a:bodyPr>
          <a:lstStyle/>
          <a:p>
            <a:pPr marL="457200" lvl="0" indent="-330200" algn="l" rtl="0">
              <a:lnSpc>
                <a:spcPct val="105000"/>
              </a:lnSpc>
              <a:spcBef>
                <a:spcPts val="0"/>
              </a:spcBef>
              <a:spcAft>
                <a:spcPts val="0"/>
              </a:spcAft>
              <a:buSzPts val="1600"/>
              <a:buChar char="●"/>
            </a:pPr>
            <a:r>
              <a:rPr lang="en" sz="1600" dirty="0"/>
              <a:t>Needs: Create statistics, risk assessments etc..</a:t>
            </a:r>
          </a:p>
          <a:p>
            <a:pPr marL="457200" lvl="0" indent="-330200" algn="l" rtl="0">
              <a:lnSpc>
                <a:spcPct val="105000"/>
              </a:lnSpc>
              <a:spcBef>
                <a:spcPts val="0"/>
              </a:spcBef>
              <a:spcAft>
                <a:spcPts val="0"/>
              </a:spcAft>
              <a:buSzPts val="1600"/>
              <a:buChar char="●"/>
            </a:pPr>
            <a:r>
              <a:rPr lang="en" sz="1600" dirty="0"/>
              <a:t>Building image dataset </a:t>
            </a:r>
            <a:endParaRPr sz="1600" dirty="0"/>
          </a:p>
          <a:p>
            <a:pPr marL="914400" lvl="1" indent="-330200" algn="l" rtl="0">
              <a:lnSpc>
                <a:spcPct val="105000"/>
              </a:lnSpc>
              <a:spcBef>
                <a:spcPts val="0"/>
              </a:spcBef>
              <a:spcAft>
                <a:spcPts val="0"/>
              </a:spcAft>
              <a:buSzPts val="1600"/>
              <a:buChar char="○"/>
            </a:pPr>
            <a:r>
              <a:rPr lang="en" sz="1600" dirty="0"/>
              <a:t>Street view building images from Basel, taken from a panorama camera</a:t>
            </a:r>
            <a:endParaRPr sz="2200" dirty="0"/>
          </a:p>
          <a:p>
            <a:pPr marL="0" lvl="0" indent="0" algn="l" rtl="0">
              <a:lnSpc>
                <a:spcPct val="105000"/>
              </a:lnSpc>
              <a:spcBef>
                <a:spcPts val="1200"/>
              </a:spcBef>
              <a:spcAft>
                <a:spcPts val="0"/>
              </a:spcAft>
              <a:buNone/>
            </a:pPr>
            <a:endParaRPr dirty="0"/>
          </a:p>
          <a:p>
            <a:pPr marL="0" lvl="0" indent="0" algn="l" rtl="0">
              <a:lnSpc>
                <a:spcPct val="105000"/>
              </a:lnSpc>
              <a:spcBef>
                <a:spcPts val="1200"/>
              </a:spcBef>
              <a:spcAft>
                <a:spcPts val="0"/>
              </a:spcAft>
              <a:buNone/>
            </a:pPr>
            <a:endParaRPr dirty="0"/>
          </a:p>
          <a:p>
            <a:pPr marL="457200" lvl="0" indent="0" algn="l" rtl="0">
              <a:lnSpc>
                <a:spcPct val="105000"/>
              </a:lnSpc>
              <a:spcBef>
                <a:spcPts val="1200"/>
              </a:spcBef>
              <a:spcAft>
                <a:spcPts val="1200"/>
              </a:spcAft>
              <a:buSzPts val="605"/>
              <a:buNone/>
            </a:pPr>
            <a:endParaRPr dirty="0"/>
          </a:p>
        </p:txBody>
      </p:sp>
      <p:sp>
        <p:nvSpPr>
          <p:cNvPr id="79" name="Google Shape;79;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grpSp>
        <p:nvGrpSpPr>
          <p:cNvPr id="80" name="Google Shape;80;p16"/>
          <p:cNvGrpSpPr/>
          <p:nvPr/>
        </p:nvGrpSpPr>
        <p:grpSpPr>
          <a:xfrm>
            <a:off x="578339" y="2327159"/>
            <a:ext cx="7987323" cy="2149521"/>
            <a:chOff x="2187660" y="904656"/>
            <a:chExt cx="7560173" cy="1868986"/>
          </a:xfrm>
        </p:grpSpPr>
        <p:pic>
          <p:nvPicPr>
            <p:cNvPr id="81" name="Google Shape;81;p16"/>
            <p:cNvPicPr preferRelativeResize="0"/>
            <p:nvPr/>
          </p:nvPicPr>
          <p:blipFill>
            <a:blip r:embed="rId3">
              <a:alphaModFix/>
            </a:blip>
            <a:stretch>
              <a:fillRect/>
            </a:stretch>
          </p:blipFill>
          <p:spPr>
            <a:xfrm>
              <a:off x="2187660" y="904656"/>
              <a:ext cx="1819304" cy="1868985"/>
            </a:xfrm>
            <a:prstGeom prst="rect">
              <a:avLst/>
            </a:prstGeom>
            <a:noFill/>
            <a:ln>
              <a:noFill/>
            </a:ln>
          </p:spPr>
        </p:pic>
        <p:pic>
          <p:nvPicPr>
            <p:cNvPr id="82" name="Google Shape;82;p16"/>
            <p:cNvPicPr preferRelativeResize="0"/>
            <p:nvPr/>
          </p:nvPicPr>
          <p:blipFill>
            <a:blip r:embed="rId4">
              <a:alphaModFix/>
            </a:blip>
            <a:stretch>
              <a:fillRect/>
            </a:stretch>
          </p:blipFill>
          <p:spPr>
            <a:xfrm>
              <a:off x="4106890" y="904656"/>
              <a:ext cx="1819304" cy="1868977"/>
            </a:xfrm>
            <a:prstGeom prst="rect">
              <a:avLst/>
            </a:prstGeom>
            <a:noFill/>
            <a:ln>
              <a:noFill/>
            </a:ln>
          </p:spPr>
        </p:pic>
        <p:pic>
          <p:nvPicPr>
            <p:cNvPr id="83" name="Google Shape;83;p16"/>
            <p:cNvPicPr preferRelativeResize="0"/>
            <p:nvPr/>
          </p:nvPicPr>
          <p:blipFill>
            <a:blip r:embed="rId5">
              <a:alphaModFix/>
            </a:blip>
            <a:stretch>
              <a:fillRect/>
            </a:stretch>
          </p:blipFill>
          <p:spPr>
            <a:xfrm>
              <a:off x="6026120" y="904656"/>
              <a:ext cx="1819306" cy="1868979"/>
            </a:xfrm>
            <a:prstGeom prst="rect">
              <a:avLst/>
            </a:prstGeom>
            <a:noFill/>
            <a:ln>
              <a:noFill/>
            </a:ln>
          </p:spPr>
        </p:pic>
        <p:pic>
          <p:nvPicPr>
            <p:cNvPr id="84" name="Google Shape;84;p16"/>
            <p:cNvPicPr preferRelativeResize="0"/>
            <p:nvPr/>
          </p:nvPicPr>
          <p:blipFill>
            <a:blip r:embed="rId6">
              <a:alphaModFix/>
            </a:blip>
            <a:stretch>
              <a:fillRect/>
            </a:stretch>
          </p:blipFill>
          <p:spPr>
            <a:xfrm>
              <a:off x="7928529" y="904665"/>
              <a:ext cx="1819304" cy="1868977"/>
            </a:xfrm>
            <a:prstGeom prst="rect">
              <a:avLst/>
            </a:prstGeom>
            <a:noFill/>
            <a:ln>
              <a:noFill/>
            </a:ln>
          </p:spPr>
        </p:pic>
      </p:grpSp>
      <p:sp>
        <p:nvSpPr>
          <p:cNvPr id="85" name="Google Shape;85;p16"/>
          <p:cNvSpPr txBox="1"/>
          <p:nvPr/>
        </p:nvSpPr>
        <p:spPr>
          <a:xfrm>
            <a:off x="2585538" y="4597750"/>
            <a:ext cx="3972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2"/>
                </a:solidFill>
              </a:rPr>
              <a:t>Image frames from one segment</a:t>
            </a:r>
            <a:endParaRPr>
              <a:solidFill>
                <a:schemeClr val="dk2"/>
              </a:solidFill>
            </a:endParaRPr>
          </a:p>
        </p:txBody>
      </p:sp>
      <p:pic>
        <p:nvPicPr>
          <p:cNvPr id="86" name="Google Shape;86;p16"/>
          <p:cNvPicPr preferRelativeResize="0"/>
          <p:nvPr/>
        </p:nvPicPr>
        <p:blipFill>
          <a:blip r:embed="rId7">
            <a:alphaModFix/>
          </a:blip>
          <a:stretch>
            <a:fillRect/>
          </a:stretch>
        </p:blipFill>
        <p:spPr>
          <a:xfrm>
            <a:off x="7373950" y="129800"/>
            <a:ext cx="1647198" cy="275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Validation of prediction</a:t>
            </a:r>
            <a:endParaRPr/>
          </a:p>
        </p:txBody>
      </p:sp>
      <p:sp>
        <p:nvSpPr>
          <p:cNvPr id="289" name="Google Shape;289;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sp>
        <p:nvSpPr>
          <p:cNvPr id="290" name="Google Shape;290;p32"/>
          <p:cNvSpPr txBox="1">
            <a:spLocks noGrp="1"/>
          </p:cNvSpPr>
          <p:nvPr>
            <p:ph type="body" idx="1"/>
          </p:nvPr>
        </p:nvSpPr>
        <p:spPr>
          <a:xfrm>
            <a:off x="628100" y="2034775"/>
            <a:ext cx="1584000" cy="14919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Another example</a:t>
            </a:r>
            <a:endParaRPr sz="1600">
              <a:highlight>
                <a:srgbClr val="FF0000"/>
              </a:highlight>
            </a:endParaRPr>
          </a:p>
        </p:txBody>
      </p:sp>
      <p:grpSp>
        <p:nvGrpSpPr>
          <p:cNvPr id="291" name="Google Shape;291;p32"/>
          <p:cNvGrpSpPr/>
          <p:nvPr/>
        </p:nvGrpSpPr>
        <p:grpSpPr>
          <a:xfrm>
            <a:off x="2753745" y="1182101"/>
            <a:ext cx="2865982" cy="3821753"/>
            <a:chOff x="2274975" y="1017713"/>
            <a:chExt cx="3127776" cy="4202038"/>
          </a:xfrm>
        </p:grpSpPr>
        <p:pic>
          <p:nvPicPr>
            <p:cNvPr id="292" name="Google Shape;292;p32"/>
            <p:cNvPicPr preferRelativeResize="0"/>
            <p:nvPr/>
          </p:nvPicPr>
          <p:blipFill rotWithShape="1">
            <a:blip r:embed="rId3">
              <a:alphaModFix/>
            </a:blip>
            <a:srcRect t="29" b="29"/>
            <a:stretch/>
          </p:blipFill>
          <p:spPr>
            <a:xfrm>
              <a:off x="2274975" y="1017713"/>
              <a:ext cx="3127776" cy="3761929"/>
            </a:xfrm>
            <a:prstGeom prst="rect">
              <a:avLst/>
            </a:prstGeom>
            <a:noFill/>
            <a:ln>
              <a:noFill/>
            </a:ln>
          </p:spPr>
        </p:pic>
        <p:sp>
          <p:nvSpPr>
            <p:cNvPr id="293" name="Google Shape;293;p32"/>
            <p:cNvSpPr txBox="1"/>
            <p:nvPr/>
          </p:nvSpPr>
          <p:spPr>
            <a:xfrm>
              <a:off x="2338863" y="4779650"/>
              <a:ext cx="3000000" cy="440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rPr>
                <a:t>Input image</a:t>
              </a:r>
              <a:endParaRPr>
                <a:solidFill>
                  <a:schemeClr val="dk1"/>
                </a:solidFill>
              </a:endParaRPr>
            </a:p>
          </p:txBody>
        </p:sp>
      </p:grpSp>
      <p:grpSp>
        <p:nvGrpSpPr>
          <p:cNvPr id="294" name="Google Shape;294;p32"/>
          <p:cNvGrpSpPr/>
          <p:nvPr/>
        </p:nvGrpSpPr>
        <p:grpSpPr>
          <a:xfrm>
            <a:off x="5841800" y="1181562"/>
            <a:ext cx="2865980" cy="3822835"/>
            <a:chOff x="5538459" y="1017725"/>
            <a:chExt cx="3127775" cy="4203227"/>
          </a:xfrm>
        </p:grpSpPr>
        <p:pic>
          <p:nvPicPr>
            <p:cNvPr id="295" name="Google Shape;295;p32"/>
            <p:cNvPicPr preferRelativeResize="0"/>
            <p:nvPr/>
          </p:nvPicPr>
          <p:blipFill rotWithShape="1">
            <a:blip r:embed="rId4">
              <a:alphaModFix/>
            </a:blip>
            <a:srcRect/>
            <a:stretch/>
          </p:blipFill>
          <p:spPr>
            <a:xfrm>
              <a:off x="5538459" y="1017725"/>
              <a:ext cx="3127775" cy="3763122"/>
            </a:xfrm>
            <a:prstGeom prst="rect">
              <a:avLst/>
            </a:prstGeom>
            <a:noFill/>
            <a:ln>
              <a:noFill/>
            </a:ln>
          </p:spPr>
        </p:pic>
        <p:sp>
          <p:nvSpPr>
            <p:cNvPr id="296" name="Google Shape;296;p32"/>
            <p:cNvSpPr txBox="1"/>
            <p:nvPr/>
          </p:nvSpPr>
          <p:spPr>
            <a:xfrm>
              <a:off x="5990799" y="4780852"/>
              <a:ext cx="1893600" cy="440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Predicted image</a:t>
              </a:r>
              <a:endParaRPr/>
            </a:p>
          </p:txBody>
        </p:sp>
      </p:grpSp>
      <p:pic>
        <p:nvPicPr>
          <p:cNvPr id="297" name="Google Shape;297;p32"/>
          <p:cNvPicPr preferRelativeResize="0"/>
          <p:nvPr/>
        </p:nvPicPr>
        <p:blipFill>
          <a:blip r:embed="rId5">
            <a:alphaModFix/>
          </a:blip>
          <a:stretch>
            <a:fillRect/>
          </a:stretch>
        </p:blipFill>
        <p:spPr>
          <a:xfrm>
            <a:off x="7373950" y="129800"/>
            <a:ext cx="1647198" cy="275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065FC-3EA6-7B4C-8F0B-9CEC41416C11}"/>
              </a:ext>
            </a:extLst>
          </p:cNvPr>
          <p:cNvSpPr>
            <a:spLocks noGrp="1"/>
          </p:cNvSpPr>
          <p:nvPr>
            <p:ph type="title"/>
          </p:nvPr>
        </p:nvSpPr>
        <p:spPr/>
        <p:txBody>
          <a:bodyPr>
            <a:normAutofit fontScale="90000"/>
          </a:bodyPr>
          <a:lstStyle/>
          <a:p>
            <a:r>
              <a:rPr lang="en-CH" dirty="0"/>
              <a:t>Prediction on the full dataset</a:t>
            </a:r>
          </a:p>
        </p:txBody>
      </p:sp>
      <p:sp>
        <p:nvSpPr>
          <p:cNvPr id="4" name="Slide Number Placeholder 3">
            <a:extLst>
              <a:ext uri="{FF2B5EF4-FFF2-40B4-BE49-F238E27FC236}">
                <a16:creationId xmlns:a16="http://schemas.microsoft.com/office/drawing/2014/main" id="{CA3A3B37-6539-3D41-8E9C-5A8DD58BC3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
        <p:nvSpPr>
          <p:cNvPr id="5" name="TextBox 4">
            <a:extLst>
              <a:ext uri="{FF2B5EF4-FFF2-40B4-BE49-F238E27FC236}">
                <a16:creationId xmlns:a16="http://schemas.microsoft.com/office/drawing/2014/main" id="{A934934D-AEA1-284B-B38A-08A2DC6E8954}"/>
              </a:ext>
            </a:extLst>
          </p:cNvPr>
          <p:cNvSpPr txBox="1"/>
          <p:nvPr/>
        </p:nvSpPr>
        <p:spPr>
          <a:xfrm>
            <a:off x="1023050" y="4681190"/>
            <a:ext cx="3113353" cy="523220"/>
          </a:xfrm>
          <a:prstGeom prst="rect">
            <a:avLst/>
          </a:prstGeom>
          <a:noFill/>
        </p:spPr>
        <p:txBody>
          <a:bodyPr wrap="none" rtlCol="0">
            <a:spAutoFit/>
          </a:bodyPr>
          <a:lstStyle/>
          <a:p>
            <a:r>
              <a:rPr lang="en-GB" dirty="0"/>
              <a:t>ROI head threshold test score = 0.40</a:t>
            </a:r>
          </a:p>
          <a:p>
            <a:endParaRPr lang="en-CH" dirty="0"/>
          </a:p>
        </p:txBody>
      </p:sp>
      <p:pic>
        <p:nvPicPr>
          <p:cNvPr id="6" name="Picture 5" descr="A picture containing colorful&#10;&#10;Description automatically generated">
            <a:extLst>
              <a:ext uri="{FF2B5EF4-FFF2-40B4-BE49-F238E27FC236}">
                <a16:creationId xmlns:a16="http://schemas.microsoft.com/office/drawing/2014/main" id="{6A09D09A-0695-AE44-9A09-2D7306F22F31}"/>
              </a:ext>
            </a:extLst>
          </p:cNvPr>
          <p:cNvPicPr>
            <a:picLocks noChangeAspect="1"/>
          </p:cNvPicPr>
          <p:nvPr/>
        </p:nvPicPr>
        <p:blipFill>
          <a:blip r:embed="rId2"/>
          <a:stretch>
            <a:fillRect/>
          </a:stretch>
        </p:blipFill>
        <p:spPr>
          <a:xfrm>
            <a:off x="5026169" y="986218"/>
            <a:ext cx="3082795" cy="3676998"/>
          </a:xfrm>
          <a:prstGeom prst="rect">
            <a:avLst/>
          </a:prstGeom>
        </p:spPr>
      </p:pic>
      <p:sp>
        <p:nvSpPr>
          <p:cNvPr id="7" name="TextBox 6">
            <a:extLst>
              <a:ext uri="{FF2B5EF4-FFF2-40B4-BE49-F238E27FC236}">
                <a16:creationId xmlns:a16="http://schemas.microsoft.com/office/drawing/2014/main" id="{DDF68DC6-B9AF-4E44-A12D-FC5EFD47ACA3}"/>
              </a:ext>
            </a:extLst>
          </p:cNvPr>
          <p:cNvSpPr txBox="1"/>
          <p:nvPr/>
        </p:nvSpPr>
        <p:spPr>
          <a:xfrm>
            <a:off x="5010889" y="4679649"/>
            <a:ext cx="3113353" cy="523220"/>
          </a:xfrm>
          <a:prstGeom prst="rect">
            <a:avLst/>
          </a:prstGeom>
          <a:noFill/>
        </p:spPr>
        <p:txBody>
          <a:bodyPr wrap="none" rtlCol="0">
            <a:spAutoFit/>
          </a:bodyPr>
          <a:lstStyle/>
          <a:p>
            <a:r>
              <a:rPr lang="en-GB" dirty="0"/>
              <a:t>ROI head threshold test score = 0.80</a:t>
            </a:r>
          </a:p>
          <a:p>
            <a:endParaRPr lang="en-CH" dirty="0"/>
          </a:p>
        </p:txBody>
      </p:sp>
      <p:pic>
        <p:nvPicPr>
          <p:cNvPr id="11" name="Picture 10">
            <a:extLst>
              <a:ext uri="{FF2B5EF4-FFF2-40B4-BE49-F238E27FC236}">
                <a16:creationId xmlns:a16="http://schemas.microsoft.com/office/drawing/2014/main" id="{1631811D-234F-5C44-8C8C-A4E24DDC2883}"/>
              </a:ext>
            </a:extLst>
          </p:cNvPr>
          <p:cNvPicPr>
            <a:picLocks noChangeAspect="1"/>
          </p:cNvPicPr>
          <p:nvPr/>
        </p:nvPicPr>
        <p:blipFill>
          <a:blip r:embed="rId3"/>
          <a:stretch>
            <a:fillRect/>
          </a:stretch>
        </p:blipFill>
        <p:spPr>
          <a:xfrm>
            <a:off x="1035036" y="986218"/>
            <a:ext cx="3101367" cy="3676999"/>
          </a:xfrm>
          <a:prstGeom prst="rect">
            <a:avLst/>
          </a:prstGeom>
        </p:spPr>
      </p:pic>
    </p:spTree>
    <p:extLst>
      <p:ext uri="{BB962C8B-B14F-4D97-AF65-F5344CB8AC3E}">
        <p14:creationId xmlns:p14="http://schemas.microsoft.com/office/powerpoint/2010/main" val="38659554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Annotation</a:t>
            </a:r>
            <a:endParaRPr/>
          </a:p>
        </p:txBody>
      </p:sp>
      <p:sp>
        <p:nvSpPr>
          <p:cNvPr id="110" name="Google Shape;110;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pic>
        <p:nvPicPr>
          <p:cNvPr id="111" name="Google Shape;111;p19"/>
          <p:cNvPicPr preferRelativeResize="0"/>
          <p:nvPr/>
        </p:nvPicPr>
        <p:blipFill>
          <a:blip r:embed="rId3">
            <a:alphaModFix/>
          </a:blip>
          <a:stretch>
            <a:fillRect/>
          </a:stretch>
        </p:blipFill>
        <p:spPr>
          <a:xfrm>
            <a:off x="545612" y="1928200"/>
            <a:ext cx="4057924" cy="3031900"/>
          </a:xfrm>
          <a:prstGeom prst="rect">
            <a:avLst/>
          </a:prstGeom>
          <a:noFill/>
          <a:ln>
            <a:noFill/>
          </a:ln>
        </p:spPr>
      </p:pic>
      <p:sp>
        <p:nvSpPr>
          <p:cNvPr id="112" name="Google Shape;112;p19"/>
          <p:cNvSpPr txBox="1"/>
          <p:nvPr/>
        </p:nvSpPr>
        <p:spPr>
          <a:xfrm>
            <a:off x="444175" y="1066000"/>
            <a:ext cx="80283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600" dirty="0">
                <a:solidFill>
                  <a:schemeClr val="dk2"/>
                </a:solidFill>
              </a:rPr>
              <a:t>Use VGG Image Annotator to annotate images. We have two types of labeling </a:t>
            </a:r>
            <a:endParaRPr sz="1200" dirty="0"/>
          </a:p>
        </p:txBody>
      </p:sp>
      <p:sp>
        <p:nvSpPr>
          <p:cNvPr id="113" name="Google Shape;113;p19"/>
          <p:cNvSpPr txBox="1"/>
          <p:nvPr/>
        </p:nvSpPr>
        <p:spPr>
          <a:xfrm>
            <a:off x="353225" y="1497100"/>
            <a:ext cx="4011900" cy="4311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2"/>
              </a:buClr>
              <a:buSzPts val="1600"/>
              <a:buChar char="●"/>
            </a:pPr>
            <a:r>
              <a:rPr lang="en" sz="1600">
                <a:solidFill>
                  <a:schemeClr val="dk2"/>
                </a:solidFill>
              </a:rPr>
              <a:t>Annotate ‘building’ and ‘opening’ </a:t>
            </a:r>
            <a:endParaRPr sz="1600">
              <a:solidFill>
                <a:schemeClr val="dk2"/>
              </a:solidFill>
            </a:endParaRPr>
          </a:p>
        </p:txBody>
      </p:sp>
      <p:pic>
        <p:nvPicPr>
          <p:cNvPr id="116" name="Google Shape;116;p19"/>
          <p:cNvPicPr preferRelativeResize="0"/>
          <p:nvPr/>
        </p:nvPicPr>
        <p:blipFill>
          <a:blip r:embed="rId4">
            <a:alphaModFix/>
          </a:blip>
          <a:stretch>
            <a:fillRect/>
          </a:stretch>
        </p:blipFill>
        <p:spPr>
          <a:xfrm>
            <a:off x="7373950" y="129800"/>
            <a:ext cx="1647198" cy="275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Problem Statement</a:t>
            </a:r>
            <a:endParaRPr/>
          </a:p>
        </p:txBody>
      </p:sp>
      <p:sp>
        <p:nvSpPr>
          <p:cNvPr id="92" name="Google Shape;92;p17"/>
          <p:cNvSpPr txBox="1">
            <a:spLocks noGrp="1"/>
          </p:cNvSpPr>
          <p:nvPr>
            <p:ph type="body" idx="1"/>
          </p:nvPr>
        </p:nvSpPr>
        <p:spPr>
          <a:xfrm>
            <a:off x="311700" y="1152475"/>
            <a:ext cx="4883400" cy="3904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dirty="0"/>
              <a:t>Use image recognition and deep learning techniques to do several </a:t>
            </a:r>
            <a:r>
              <a:rPr lang="en" sz="1600" b="1" dirty="0"/>
              <a:t>tasks</a:t>
            </a:r>
            <a:r>
              <a:rPr lang="en" sz="1600" dirty="0"/>
              <a:t> on the building image dataset</a:t>
            </a:r>
            <a:endParaRPr dirty="0"/>
          </a:p>
          <a:p>
            <a:pPr marL="457200" lvl="0" indent="-330200" algn="l" rtl="0">
              <a:spcBef>
                <a:spcPts val="1200"/>
              </a:spcBef>
              <a:spcAft>
                <a:spcPts val="0"/>
              </a:spcAft>
              <a:buSzPts val="1600"/>
              <a:buChar char="●"/>
            </a:pPr>
            <a:r>
              <a:rPr lang="en" sz="1600" dirty="0"/>
              <a:t>Detect the building instances and openings (window and door)</a:t>
            </a:r>
            <a:endParaRPr sz="1600" dirty="0"/>
          </a:p>
          <a:p>
            <a:pPr marL="457200" lvl="0" indent="-330200" algn="l" rtl="0">
              <a:spcBef>
                <a:spcPts val="0"/>
              </a:spcBef>
              <a:spcAft>
                <a:spcPts val="0"/>
              </a:spcAft>
              <a:buSzPts val="1600"/>
              <a:buChar char="●"/>
            </a:pPr>
            <a:r>
              <a:rPr lang="en-US" sz="1600" dirty="0"/>
              <a:t>Accurate detection and segmentation</a:t>
            </a:r>
            <a:endParaRPr sz="1600" dirty="0"/>
          </a:p>
          <a:p>
            <a:pPr marL="457200" lvl="0" indent="-330200" algn="l" rtl="0">
              <a:spcBef>
                <a:spcPts val="0"/>
              </a:spcBef>
              <a:spcAft>
                <a:spcPts val="0"/>
              </a:spcAft>
              <a:buSzPts val="1600"/>
              <a:buChar char="●"/>
            </a:pPr>
            <a:r>
              <a:rPr lang="en-US" sz="1600" dirty="0"/>
              <a:t>Allows many applications</a:t>
            </a:r>
          </a:p>
          <a:p>
            <a:pPr lvl="1" indent="-330200">
              <a:buSzPts val="1600"/>
              <a:buChar char="●"/>
            </a:pPr>
            <a:r>
              <a:rPr lang="en-US" dirty="0"/>
              <a:t>Count floors, estimate width and height</a:t>
            </a:r>
          </a:p>
          <a:p>
            <a:pPr lvl="1" indent="-330200">
              <a:buSzPts val="1600"/>
              <a:buChar char="●"/>
            </a:pPr>
            <a:r>
              <a:rPr lang="en-US" dirty="0"/>
              <a:t>Building type detection</a:t>
            </a:r>
          </a:p>
          <a:p>
            <a:pPr lvl="1" indent="-330200">
              <a:buSzPts val="1600"/>
              <a:buChar char="●"/>
            </a:pPr>
            <a:r>
              <a:rPr lang="en-US" dirty="0"/>
              <a:t>Matching same buildings’ instances</a:t>
            </a:r>
          </a:p>
          <a:p>
            <a:pPr indent="-330200">
              <a:buSzPts val="1600"/>
            </a:pPr>
            <a:r>
              <a:rPr lang="en-US" sz="1600" dirty="0"/>
              <a:t>Minimize cost of annotations</a:t>
            </a:r>
          </a:p>
          <a:p>
            <a:pPr lvl="1" indent="-330200">
              <a:buSzPts val="1600"/>
              <a:buChar char="●"/>
            </a:pPr>
            <a:endParaRPr lang="en-US" dirty="0"/>
          </a:p>
          <a:p>
            <a:pPr lvl="1" indent="-330200">
              <a:buSzPts val="1600"/>
              <a:buChar char="●"/>
            </a:pPr>
            <a:endParaRPr dirty="0"/>
          </a:p>
          <a:p>
            <a:pPr marL="457200" lvl="0" indent="0" algn="l" rtl="0">
              <a:spcBef>
                <a:spcPts val="1200"/>
              </a:spcBef>
              <a:spcAft>
                <a:spcPts val="1200"/>
              </a:spcAft>
              <a:buNone/>
            </a:pPr>
            <a:endParaRPr dirty="0"/>
          </a:p>
        </p:txBody>
      </p:sp>
      <p:sp>
        <p:nvSpPr>
          <p:cNvPr id="93" name="Google Shape;93;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pic>
        <p:nvPicPr>
          <p:cNvPr id="94" name="Google Shape;94;p17"/>
          <p:cNvPicPr preferRelativeResize="0"/>
          <p:nvPr/>
        </p:nvPicPr>
        <p:blipFill>
          <a:blip r:embed="rId3">
            <a:alphaModFix/>
          </a:blip>
          <a:stretch>
            <a:fillRect/>
          </a:stretch>
        </p:blipFill>
        <p:spPr>
          <a:xfrm>
            <a:off x="5346900" y="1178500"/>
            <a:ext cx="3353923" cy="3323960"/>
          </a:xfrm>
          <a:prstGeom prst="rect">
            <a:avLst/>
          </a:prstGeom>
          <a:noFill/>
          <a:ln>
            <a:noFill/>
          </a:ln>
        </p:spPr>
      </p:pic>
      <p:pic>
        <p:nvPicPr>
          <p:cNvPr id="95" name="Google Shape;95;p17"/>
          <p:cNvPicPr preferRelativeResize="0"/>
          <p:nvPr/>
        </p:nvPicPr>
        <p:blipFill>
          <a:blip r:embed="rId4">
            <a:alphaModFix/>
          </a:blip>
          <a:stretch>
            <a:fillRect/>
          </a:stretch>
        </p:blipFill>
        <p:spPr>
          <a:xfrm>
            <a:off x="7373950" y="129800"/>
            <a:ext cx="1647198" cy="275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18613B1-52EB-3844-AE20-94E839A1E7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
        <p:nvSpPr>
          <p:cNvPr id="6" name="TextBox 5">
            <a:extLst>
              <a:ext uri="{FF2B5EF4-FFF2-40B4-BE49-F238E27FC236}">
                <a16:creationId xmlns:a16="http://schemas.microsoft.com/office/drawing/2014/main" id="{0F7269CB-E562-834D-872D-878F8EFF1CBA}"/>
              </a:ext>
            </a:extLst>
          </p:cNvPr>
          <p:cNvSpPr txBox="1"/>
          <p:nvPr/>
        </p:nvSpPr>
        <p:spPr>
          <a:xfrm>
            <a:off x="217271" y="3847609"/>
            <a:ext cx="8709458" cy="1631216"/>
          </a:xfrm>
          <a:prstGeom prst="rect">
            <a:avLst/>
          </a:prstGeom>
          <a:noFill/>
        </p:spPr>
        <p:txBody>
          <a:bodyPr wrap="square">
            <a:spAutoFit/>
          </a:bodyPr>
          <a:lstStyle/>
          <a:p>
            <a:pPr rtl="0">
              <a:spcBef>
                <a:spcPts val="0"/>
              </a:spcBef>
              <a:spcAft>
                <a:spcPts val="0"/>
              </a:spcAft>
            </a:pPr>
            <a:r>
              <a:rPr lang="en-GB" sz="2400" b="1" i="0" u="none" strike="noStrike" dirty="0">
                <a:solidFill>
                  <a:srgbClr val="37474F"/>
                </a:solidFill>
                <a:effectLst/>
                <a:latin typeface="+mj-lt"/>
              </a:rPr>
              <a:t>Our goal is to create an algorithm that sample the </a:t>
            </a:r>
            <a:r>
              <a:rPr lang="en-GB" sz="2400" b="1" i="0" u="sng" strike="noStrike" dirty="0">
                <a:solidFill>
                  <a:srgbClr val="37474F"/>
                </a:solidFill>
                <a:effectLst/>
                <a:latin typeface="+mj-lt"/>
              </a:rPr>
              <a:t>most informative</a:t>
            </a:r>
            <a:r>
              <a:rPr lang="en-GB" sz="2400" b="1" i="0" u="none" strike="noStrike" dirty="0">
                <a:solidFill>
                  <a:srgbClr val="37474F"/>
                </a:solidFill>
                <a:effectLst/>
                <a:latin typeface="+mj-lt"/>
              </a:rPr>
              <a:t> images and uses </a:t>
            </a:r>
            <a:r>
              <a:rPr lang="en-GB" sz="2400" b="1" i="0" u="sng" strike="noStrike" dirty="0">
                <a:solidFill>
                  <a:srgbClr val="37474F"/>
                </a:solidFill>
                <a:effectLst/>
                <a:latin typeface="+mj-lt"/>
              </a:rPr>
              <a:t>self-annotations</a:t>
            </a:r>
            <a:r>
              <a:rPr lang="en-GB" sz="2400" b="1" i="0" u="none" strike="noStrike" dirty="0">
                <a:solidFill>
                  <a:srgbClr val="37474F"/>
                </a:solidFill>
                <a:effectLst/>
                <a:latin typeface="+mj-lt"/>
              </a:rPr>
              <a:t> to minimize training costs</a:t>
            </a:r>
            <a:endParaRPr lang="en-GB" sz="2400" b="1" dirty="0">
              <a:effectLst/>
              <a:latin typeface="+mj-lt"/>
            </a:endParaRPr>
          </a:p>
          <a:p>
            <a:br>
              <a:rPr lang="en-GB" dirty="0"/>
            </a:br>
            <a:endParaRPr lang="en-CH" dirty="0"/>
          </a:p>
        </p:txBody>
      </p:sp>
      <p:pic>
        <p:nvPicPr>
          <p:cNvPr id="8" name="Picture 7" descr="Graphical user interface&#10;&#10;Description automatically generated">
            <a:extLst>
              <a:ext uri="{FF2B5EF4-FFF2-40B4-BE49-F238E27FC236}">
                <a16:creationId xmlns:a16="http://schemas.microsoft.com/office/drawing/2014/main" id="{39AF609B-FF18-B747-95AE-AAB8E1291605}"/>
              </a:ext>
            </a:extLst>
          </p:cNvPr>
          <p:cNvPicPr>
            <a:picLocks noChangeAspect="1"/>
          </p:cNvPicPr>
          <p:nvPr/>
        </p:nvPicPr>
        <p:blipFill>
          <a:blip r:embed="rId2"/>
          <a:stretch>
            <a:fillRect/>
          </a:stretch>
        </p:blipFill>
        <p:spPr>
          <a:xfrm>
            <a:off x="4572000" y="609542"/>
            <a:ext cx="3807754" cy="3235399"/>
          </a:xfrm>
          <a:prstGeom prst="rect">
            <a:avLst/>
          </a:prstGeom>
        </p:spPr>
      </p:pic>
      <p:pic>
        <p:nvPicPr>
          <p:cNvPr id="11" name="Picture 10" descr="Diagram&#10;&#10;Description automatically generated">
            <a:extLst>
              <a:ext uri="{FF2B5EF4-FFF2-40B4-BE49-F238E27FC236}">
                <a16:creationId xmlns:a16="http://schemas.microsoft.com/office/drawing/2014/main" id="{364D1743-0779-B844-B868-CA022AE78007}"/>
              </a:ext>
            </a:extLst>
          </p:cNvPr>
          <p:cNvPicPr>
            <a:picLocks noChangeAspect="1"/>
          </p:cNvPicPr>
          <p:nvPr/>
        </p:nvPicPr>
        <p:blipFill>
          <a:blip r:embed="rId3"/>
          <a:stretch>
            <a:fillRect/>
          </a:stretch>
        </p:blipFill>
        <p:spPr>
          <a:xfrm>
            <a:off x="217271" y="1220123"/>
            <a:ext cx="3842704" cy="2381250"/>
          </a:xfrm>
          <a:prstGeom prst="rect">
            <a:avLst/>
          </a:prstGeom>
        </p:spPr>
      </p:pic>
      <p:pic>
        <p:nvPicPr>
          <p:cNvPr id="12" name="Google Shape;95;p17">
            <a:extLst>
              <a:ext uri="{FF2B5EF4-FFF2-40B4-BE49-F238E27FC236}">
                <a16:creationId xmlns:a16="http://schemas.microsoft.com/office/drawing/2014/main" id="{A4C6F9FE-2022-3644-B4FA-4474485596D7}"/>
              </a:ext>
            </a:extLst>
          </p:cNvPr>
          <p:cNvPicPr preferRelativeResize="0"/>
          <p:nvPr/>
        </p:nvPicPr>
        <p:blipFill>
          <a:blip r:embed="rId4">
            <a:alphaModFix/>
          </a:blip>
          <a:stretch>
            <a:fillRect/>
          </a:stretch>
        </p:blipFill>
        <p:spPr>
          <a:xfrm>
            <a:off x="7373950" y="129800"/>
            <a:ext cx="1647198" cy="275125"/>
          </a:xfrm>
          <a:prstGeom prst="rect">
            <a:avLst/>
          </a:prstGeom>
          <a:noFill/>
          <a:ln>
            <a:noFill/>
          </a:ln>
        </p:spPr>
      </p:pic>
    </p:spTree>
    <p:extLst>
      <p:ext uri="{BB962C8B-B14F-4D97-AF65-F5344CB8AC3E}">
        <p14:creationId xmlns:p14="http://schemas.microsoft.com/office/powerpoint/2010/main" val="2883886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1200"/>
              <a:t> </a:t>
            </a:r>
            <a:r>
              <a:rPr lang="en"/>
              <a:t>Mask RCNN</a:t>
            </a:r>
            <a:endParaRPr/>
          </a:p>
        </p:txBody>
      </p:sp>
      <p:sp>
        <p:nvSpPr>
          <p:cNvPr id="222" name="Google Shape;222;p25"/>
          <p:cNvSpPr txBox="1">
            <a:spLocks noGrp="1"/>
          </p:cNvSpPr>
          <p:nvPr>
            <p:ph type="body" idx="1"/>
          </p:nvPr>
        </p:nvSpPr>
        <p:spPr>
          <a:xfrm>
            <a:off x="196200" y="1106900"/>
            <a:ext cx="8431500" cy="3990900"/>
          </a:xfrm>
          <a:prstGeom prst="rect">
            <a:avLst/>
          </a:prstGeom>
        </p:spPr>
        <p:txBody>
          <a:bodyPr spcFirstLastPara="1" wrap="square" lIns="91425" tIns="91425" rIns="91425" bIns="91425" anchor="t" anchorCtr="0">
            <a:noAutofit/>
          </a:bodyPr>
          <a:lstStyle/>
          <a:p>
            <a:pPr marL="457200" lvl="0" indent="-338455" algn="l" rtl="0">
              <a:lnSpc>
                <a:spcPct val="105000"/>
              </a:lnSpc>
              <a:spcBef>
                <a:spcPts val="0"/>
              </a:spcBef>
              <a:spcAft>
                <a:spcPts val="0"/>
              </a:spcAft>
              <a:buSzPts val="1730"/>
              <a:buChar char="●"/>
            </a:pPr>
            <a:r>
              <a:rPr lang="en" sz="1729" dirty="0"/>
              <a:t>Facebook AI research group presented Mask R-CNN model. It is a state-of-art method for image instance segmentation.</a:t>
            </a:r>
            <a:endParaRPr sz="1829" dirty="0"/>
          </a:p>
          <a:p>
            <a:pPr marL="0" lvl="0" indent="0" algn="l" rtl="0">
              <a:lnSpc>
                <a:spcPct val="105000"/>
              </a:lnSpc>
              <a:spcBef>
                <a:spcPts val="1200"/>
              </a:spcBef>
              <a:spcAft>
                <a:spcPts val="0"/>
              </a:spcAft>
              <a:buSzPts val="935"/>
              <a:buNone/>
            </a:pPr>
            <a:endParaRPr sz="1829" dirty="0"/>
          </a:p>
          <a:p>
            <a:pPr marL="0" lvl="0" indent="0" algn="l" rtl="0">
              <a:lnSpc>
                <a:spcPct val="105000"/>
              </a:lnSpc>
              <a:spcBef>
                <a:spcPts val="1200"/>
              </a:spcBef>
              <a:spcAft>
                <a:spcPts val="0"/>
              </a:spcAft>
              <a:buSzPts val="935"/>
              <a:buNone/>
            </a:pPr>
            <a:endParaRPr sz="1829" dirty="0"/>
          </a:p>
          <a:p>
            <a:pPr marL="0" lvl="0" indent="0" algn="l" rtl="0">
              <a:lnSpc>
                <a:spcPct val="105000"/>
              </a:lnSpc>
              <a:spcBef>
                <a:spcPts val="1200"/>
              </a:spcBef>
              <a:spcAft>
                <a:spcPts val="0"/>
              </a:spcAft>
              <a:buSzPts val="935"/>
              <a:buNone/>
            </a:pPr>
            <a:endParaRPr sz="1829" dirty="0"/>
          </a:p>
          <a:p>
            <a:pPr marL="0" lvl="0" indent="0" algn="l" rtl="0">
              <a:lnSpc>
                <a:spcPct val="105000"/>
              </a:lnSpc>
              <a:spcBef>
                <a:spcPts val="1200"/>
              </a:spcBef>
              <a:spcAft>
                <a:spcPts val="0"/>
              </a:spcAft>
              <a:buNone/>
            </a:pPr>
            <a:endParaRPr sz="1829" dirty="0"/>
          </a:p>
          <a:p>
            <a:pPr marL="457200" lvl="0" indent="0" algn="l" rtl="0">
              <a:lnSpc>
                <a:spcPct val="105000"/>
              </a:lnSpc>
              <a:spcBef>
                <a:spcPts val="1200"/>
              </a:spcBef>
              <a:spcAft>
                <a:spcPts val="1200"/>
              </a:spcAft>
              <a:buSzPts val="935"/>
              <a:buNone/>
            </a:pPr>
            <a:endParaRPr sz="1530" dirty="0"/>
          </a:p>
        </p:txBody>
      </p:sp>
      <p:sp>
        <p:nvSpPr>
          <p:cNvPr id="223" name="Google Shape;223;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pic>
        <p:nvPicPr>
          <p:cNvPr id="224" name="Google Shape;224;p25"/>
          <p:cNvPicPr preferRelativeResize="0"/>
          <p:nvPr/>
        </p:nvPicPr>
        <p:blipFill rotWithShape="1">
          <a:blip r:embed="rId3">
            <a:alphaModFix/>
          </a:blip>
          <a:srcRect l="-4540" r="4540"/>
          <a:stretch/>
        </p:blipFill>
        <p:spPr>
          <a:xfrm>
            <a:off x="628162" y="2363346"/>
            <a:ext cx="4187257" cy="2299879"/>
          </a:xfrm>
          <a:prstGeom prst="rect">
            <a:avLst/>
          </a:prstGeom>
          <a:noFill/>
          <a:ln>
            <a:noFill/>
          </a:ln>
        </p:spPr>
      </p:pic>
      <p:pic>
        <p:nvPicPr>
          <p:cNvPr id="225" name="Google Shape;225;p25"/>
          <p:cNvPicPr preferRelativeResize="0"/>
          <p:nvPr/>
        </p:nvPicPr>
        <p:blipFill rotWithShape="1">
          <a:blip r:embed="rId4">
            <a:alphaModFix/>
          </a:blip>
          <a:srcRect r="23094" b="23094"/>
          <a:stretch/>
        </p:blipFill>
        <p:spPr>
          <a:xfrm>
            <a:off x="4938671" y="2249675"/>
            <a:ext cx="3257067" cy="2299878"/>
          </a:xfrm>
          <a:prstGeom prst="rect">
            <a:avLst/>
          </a:prstGeom>
          <a:noFill/>
          <a:ln>
            <a:noFill/>
          </a:ln>
        </p:spPr>
      </p:pic>
      <p:pic>
        <p:nvPicPr>
          <p:cNvPr id="226" name="Google Shape;226;p25"/>
          <p:cNvPicPr preferRelativeResize="0"/>
          <p:nvPr/>
        </p:nvPicPr>
        <p:blipFill>
          <a:blip r:embed="rId5">
            <a:alphaModFix/>
          </a:blip>
          <a:stretch>
            <a:fillRect/>
          </a:stretch>
        </p:blipFill>
        <p:spPr>
          <a:xfrm>
            <a:off x="7373950" y="129800"/>
            <a:ext cx="1647198" cy="275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Approach </a:t>
            </a:r>
            <a:endParaRPr/>
          </a:p>
        </p:txBody>
      </p:sp>
      <p:sp>
        <p:nvSpPr>
          <p:cNvPr id="129" name="Google Shape;12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
        <p:nvSpPr>
          <p:cNvPr id="130" name="Google Shape;130;p21"/>
          <p:cNvSpPr txBox="1"/>
          <p:nvPr/>
        </p:nvSpPr>
        <p:spPr>
          <a:xfrm>
            <a:off x="524200" y="1075525"/>
            <a:ext cx="6147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t>Model:</a:t>
            </a:r>
            <a:endParaRPr sz="2000" dirty="0"/>
          </a:p>
        </p:txBody>
      </p:sp>
      <p:sp>
        <p:nvSpPr>
          <p:cNvPr id="131" name="Google Shape;131;p21"/>
          <p:cNvSpPr txBox="1"/>
          <p:nvPr/>
        </p:nvSpPr>
        <p:spPr>
          <a:xfrm>
            <a:off x="3563913" y="1950975"/>
            <a:ext cx="152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32" name="Google Shape;132;p21"/>
          <p:cNvSpPr/>
          <p:nvPr/>
        </p:nvSpPr>
        <p:spPr>
          <a:xfrm>
            <a:off x="586125" y="1680725"/>
            <a:ext cx="843900" cy="492600"/>
          </a:xfrm>
          <a:prstGeom prst="snip1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Images</a:t>
            </a:r>
            <a:endParaRPr/>
          </a:p>
        </p:txBody>
      </p:sp>
      <p:sp>
        <p:nvSpPr>
          <p:cNvPr id="133" name="Google Shape;133;p21"/>
          <p:cNvSpPr/>
          <p:nvPr/>
        </p:nvSpPr>
        <p:spPr>
          <a:xfrm>
            <a:off x="1857375" y="1640675"/>
            <a:ext cx="1279200" cy="5727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dirty="0"/>
              <a:t>Model:</a:t>
            </a:r>
            <a:endParaRPr dirty="0"/>
          </a:p>
          <a:p>
            <a:pPr marL="0" lvl="0" indent="0" algn="l" rtl="0">
              <a:spcBef>
                <a:spcPts val="0"/>
              </a:spcBef>
              <a:spcAft>
                <a:spcPts val="0"/>
              </a:spcAft>
              <a:buNone/>
            </a:pPr>
            <a:r>
              <a:rPr lang="en" dirty="0"/>
              <a:t>Mask-RCNN</a:t>
            </a:r>
            <a:endParaRPr dirty="0"/>
          </a:p>
        </p:txBody>
      </p:sp>
      <p:sp>
        <p:nvSpPr>
          <p:cNvPr id="134" name="Google Shape;134;p21"/>
          <p:cNvSpPr/>
          <p:nvPr/>
        </p:nvSpPr>
        <p:spPr>
          <a:xfrm>
            <a:off x="3501676" y="1640675"/>
            <a:ext cx="1651800" cy="5727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Building Instances and openings</a:t>
            </a:r>
            <a:endParaRPr/>
          </a:p>
        </p:txBody>
      </p:sp>
      <p:cxnSp>
        <p:nvCxnSpPr>
          <p:cNvPr id="135" name="Google Shape;135;p21"/>
          <p:cNvCxnSpPr>
            <a:endCxn id="133" idx="1"/>
          </p:cNvCxnSpPr>
          <p:nvPr/>
        </p:nvCxnSpPr>
        <p:spPr>
          <a:xfrm rot="10800000" flipH="1">
            <a:off x="1430175" y="1927025"/>
            <a:ext cx="427200" cy="2400"/>
          </a:xfrm>
          <a:prstGeom prst="straightConnector1">
            <a:avLst/>
          </a:prstGeom>
          <a:noFill/>
          <a:ln w="9525" cap="flat" cmpd="sng">
            <a:solidFill>
              <a:schemeClr val="dk2"/>
            </a:solidFill>
            <a:prstDash val="solid"/>
            <a:round/>
            <a:headEnd type="none" w="med" len="med"/>
            <a:tailEnd type="triangle" w="med" len="med"/>
          </a:ln>
        </p:spPr>
      </p:cxnSp>
      <p:cxnSp>
        <p:nvCxnSpPr>
          <p:cNvPr id="136" name="Google Shape;136;p21"/>
          <p:cNvCxnSpPr>
            <a:stCxn id="133" idx="3"/>
            <a:endCxn id="134" idx="1"/>
          </p:cNvCxnSpPr>
          <p:nvPr/>
        </p:nvCxnSpPr>
        <p:spPr>
          <a:xfrm>
            <a:off x="3136575" y="1927025"/>
            <a:ext cx="365100" cy="0"/>
          </a:xfrm>
          <a:prstGeom prst="straightConnector1">
            <a:avLst/>
          </a:prstGeom>
          <a:noFill/>
          <a:ln w="9525" cap="flat" cmpd="sng">
            <a:solidFill>
              <a:schemeClr val="dk2"/>
            </a:solidFill>
            <a:prstDash val="solid"/>
            <a:round/>
            <a:headEnd type="none" w="med" len="med"/>
            <a:tailEnd type="triangle" w="med" len="med"/>
          </a:ln>
        </p:spPr>
      </p:cxnSp>
      <p:pic>
        <p:nvPicPr>
          <p:cNvPr id="166" name="Google Shape;166;p21"/>
          <p:cNvPicPr preferRelativeResize="0"/>
          <p:nvPr/>
        </p:nvPicPr>
        <p:blipFill>
          <a:blip r:embed="rId3">
            <a:alphaModFix/>
          </a:blip>
          <a:stretch>
            <a:fillRect/>
          </a:stretch>
        </p:blipFill>
        <p:spPr>
          <a:xfrm>
            <a:off x="7373950" y="129800"/>
            <a:ext cx="1647198" cy="275125"/>
          </a:xfrm>
          <a:prstGeom prst="rect">
            <a:avLst/>
          </a:prstGeom>
          <a:noFill/>
          <a:ln>
            <a:noFill/>
          </a:ln>
        </p:spPr>
      </p:pic>
      <p:sp>
        <p:nvSpPr>
          <p:cNvPr id="41" name="Google Shape;130;p21">
            <a:extLst>
              <a:ext uri="{FF2B5EF4-FFF2-40B4-BE49-F238E27FC236}">
                <a16:creationId xmlns:a16="http://schemas.microsoft.com/office/drawing/2014/main" id="{A2AA91D1-802E-E64D-8772-B2F42BD28B48}"/>
              </a:ext>
            </a:extLst>
          </p:cNvPr>
          <p:cNvSpPr txBox="1"/>
          <p:nvPr/>
        </p:nvSpPr>
        <p:spPr>
          <a:xfrm>
            <a:off x="524200" y="2459675"/>
            <a:ext cx="6147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dirty="0"/>
              <a:t>Training: Active learning</a:t>
            </a:r>
            <a:endParaRPr sz="2000" dirty="0"/>
          </a:p>
        </p:txBody>
      </p:sp>
      <p:sp>
        <p:nvSpPr>
          <p:cNvPr id="42" name="Google Shape;132;p21">
            <a:extLst>
              <a:ext uri="{FF2B5EF4-FFF2-40B4-BE49-F238E27FC236}">
                <a16:creationId xmlns:a16="http://schemas.microsoft.com/office/drawing/2014/main" id="{DB03BB14-91F2-914C-BFE0-09199AAA6728}"/>
              </a:ext>
            </a:extLst>
          </p:cNvPr>
          <p:cNvSpPr/>
          <p:nvPr/>
        </p:nvSpPr>
        <p:spPr>
          <a:xfrm>
            <a:off x="685047" y="3466164"/>
            <a:ext cx="1074057" cy="492600"/>
          </a:xfrm>
          <a:prstGeom prst="snip1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dirty="0"/>
              <a:t>U</a:t>
            </a:r>
            <a:r>
              <a:rPr lang="en" dirty="0"/>
              <a:t>nlabeled raw data</a:t>
            </a:r>
            <a:endParaRPr dirty="0"/>
          </a:p>
        </p:txBody>
      </p:sp>
      <p:sp>
        <p:nvSpPr>
          <p:cNvPr id="43" name="Google Shape;134;p21">
            <a:extLst>
              <a:ext uri="{FF2B5EF4-FFF2-40B4-BE49-F238E27FC236}">
                <a16:creationId xmlns:a16="http://schemas.microsoft.com/office/drawing/2014/main" id="{FF64FD1C-585C-CF45-B6AC-F3EB37721D41}"/>
              </a:ext>
            </a:extLst>
          </p:cNvPr>
          <p:cNvSpPr/>
          <p:nvPr/>
        </p:nvSpPr>
        <p:spPr>
          <a:xfrm>
            <a:off x="2147237" y="4295514"/>
            <a:ext cx="1651800" cy="5727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t>D</a:t>
            </a:r>
            <a:r>
              <a:rPr lang="en" dirty="0"/>
              <a:t>ata selection algorithm</a:t>
            </a:r>
            <a:endParaRPr dirty="0"/>
          </a:p>
        </p:txBody>
      </p:sp>
      <p:sp>
        <p:nvSpPr>
          <p:cNvPr id="44" name="Google Shape;133;p21">
            <a:extLst>
              <a:ext uri="{FF2B5EF4-FFF2-40B4-BE49-F238E27FC236}">
                <a16:creationId xmlns:a16="http://schemas.microsoft.com/office/drawing/2014/main" id="{E7F2528F-F1F3-D845-8286-28D0CA626DE3}"/>
              </a:ext>
            </a:extLst>
          </p:cNvPr>
          <p:cNvSpPr/>
          <p:nvPr/>
        </p:nvSpPr>
        <p:spPr>
          <a:xfrm>
            <a:off x="2333537" y="3426114"/>
            <a:ext cx="1279200" cy="5727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dirty="0"/>
              <a:t>Human labeling</a:t>
            </a:r>
            <a:endParaRPr dirty="0"/>
          </a:p>
        </p:txBody>
      </p:sp>
      <p:sp>
        <p:nvSpPr>
          <p:cNvPr id="45" name="Google Shape;133;p21">
            <a:extLst>
              <a:ext uri="{FF2B5EF4-FFF2-40B4-BE49-F238E27FC236}">
                <a16:creationId xmlns:a16="http://schemas.microsoft.com/office/drawing/2014/main" id="{0D32853E-3CAD-D244-B079-89A0A3BFB68B}"/>
              </a:ext>
            </a:extLst>
          </p:cNvPr>
          <p:cNvSpPr/>
          <p:nvPr/>
        </p:nvSpPr>
        <p:spPr>
          <a:xfrm>
            <a:off x="4392742" y="3428248"/>
            <a:ext cx="1279200" cy="5727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dirty="0"/>
              <a:t>Model:</a:t>
            </a:r>
            <a:endParaRPr dirty="0"/>
          </a:p>
          <a:p>
            <a:pPr marL="0" lvl="0" indent="0" algn="l" rtl="0">
              <a:spcBef>
                <a:spcPts val="0"/>
              </a:spcBef>
              <a:spcAft>
                <a:spcPts val="0"/>
              </a:spcAft>
              <a:buNone/>
            </a:pPr>
            <a:r>
              <a:rPr lang="en" dirty="0"/>
              <a:t>Mask-RCNN</a:t>
            </a:r>
            <a:endParaRPr dirty="0"/>
          </a:p>
        </p:txBody>
      </p:sp>
      <p:cxnSp>
        <p:nvCxnSpPr>
          <p:cNvPr id="7" name="Elbow Connector 6">
            <a:extLst>
              <a:ext uri="{FF2B5EF4-FFF2-40B4-BE49-F238E27FC236}">
                <a16:creationId xmlns:a16="http://schemas.microsoft.com/office/drawing/2014/main" id="{49BD569F-A8A8-3D4B-AA9E-08794CAD87D3}"/>
              </a:ext>
            </a:extLst>
          </p:cNvPr>
          <p:cNvCxnSpPr>
            <a:cxnSpLocks/>
            <a:stCxn id="42" idx="1"/>
            <a:endCxn id="43" idx="1"/>
          </p:cNvCxnSpPr>
          <p:nvPr/>
        </p:nvCxnSpPr>
        <p:spPr>
          <a:xfrm rot="16200000" flipH="1">
            <a:off x="1373106" y="3807733"/>
            <a:ext cx="623100" cy="925161"/>
          </a:xfrm>
          <a:prstGeom prst="bentConnector2">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35C9324-806D-AA44-9D95-F3AFA3AC0F7C}"/>
              </a:ext>
            </a:extLst>
          </p:cNvPr>
          <p:cNvCxnSpPr>
            <a:cxnSpLocks/>
            <a:stCxn id="43" idx="0"/>
            <a:endCxn id="44" idx="2"/>
          </p:cNvCxnSpPr>
          <p:nvPr/>
        </p:nvCxnSpPr>
        <p:spPr>
          <a:xfrm flipV="1">
            <a:off x="2973137" y="3998814"/>
            <a:ext cx="0" cy="296700"/>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74087ECE-EAAD-4042-B900-751AB1C366E6}"/>
              </a:ext>
            </a:extLst>
          </p:cNvPr>
          <p:cNvCxnSpPr>
            <a:cxnSpLocks/>
            <a:stCxn id="45" idx="2"/>
            <a:endCxn id="43" idx="3"/>
          </p:cNvCxnSpPr>
          <p:nvPr/>
        </p:nvCxnSpPr>
        <p:spPr>
          <a:xfrm rot="5400000">
            <a:off x="4125232" y="3674754"/>
            <a:ext cx="580916" cy="1233305"/>
          </a:xfrm>
          <a:prstGeom prst="bentConnector2">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1DB417C-75F7-A748-A553-1639B40D8B9B}"/>
              </a:ext>
            </a:extLst>
          </p:cNvPr>
          <p:cNvCxnSpPr>
            <a:cxnSpLocks/>
            <a:stCxn id="44" idx="3"/>
            <a:endCxn id="45" idx="1"/>
          </p:cNvCxnSpPr>
          <p:nvPr/>
        </p:nvCxnSpPr>
        <p:spPr>
          <a:xfrm>
            <a:off x="3612737" y="3712464"/>
            <a:ext cx="780005" cy="2134"/>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96675671-6B43-944F-B7FA-5079C57D6EFD}"/>
              </a:ext>
            </a:extLst>
          </p:cNvPr>
          <p:cNvCxnSpPr>
            <a:cxnSpLocks/>
          </p:cNvCxnSpPr>
          <p:nvPr/>
        </p:nvCxnSpPr>
        <p:spPr>
          <a:xfrm>
            <a:off x="5671942" y="3710330"/>
            <a:ext cx="780005" cy="2134"/>
          </a:xfrm>
          <a:prstGeom prst="straightConnector1">
            <a:avLst/>
          </a:prstGeom>
          <a:ln>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8B81448-3D2D-1B4E-B1AE-8AB91D69C4DC}"/>
              </a:ext>
            </a:extLst>
          </p:cNvPr>
          <p:cNvSpPr txBox="1"/>
          <p:nvPr/>
        </p:nvSpPr>
        <p:spPr>
          <a:xfrm>
            <a:off x="3501675" y="3271581"/>
            <a:ext cx="1000595" cy="261610"/>
          </a:xfrm>
          <a:prstGeom prst="rect">
            <a:avLst/>
          </a:prstGeom>
          <a:noFill/>
        </p:spPr>
        <p:txBody>
          <a:bodyPr wrap="none" rtlCol="0">
            <a:spAutoFit/>
          </a:bodyPr>
          <a:lstStyle/>
          <a:p>
            <a:r>
              <a:rPr lang="en-CH" sz="1100" dirty="0"/>
              <a:t>Labeled data</a:t>
            </a:r>
          </a:p>
        </p:txBody>
      </p:sp>
      <p:sp>
        <p:nvSpPr>
          <p:cNvPr id="24" name="TextBox 23">
            <a:extLst>
              <a:ext uri="{FF2B5EF4-FFF2-40B4-BE49-F238E27FC236}">
                <a16:creationId xmlns:a16="http://schemas.microsoft.com/office/drawing/2014/main" id="{521C6C18-A401-0F49-A5CC-5BED719FAF4C}"/>
              </a:ext>
            </a:extLst>
          </p:cNvPr>
          <p:cNvSpPr txBox="1"/>
          <p:nvPr/>
        </p:nvSpPr>
        <p:spPr>
          <a:xfrm>
            <a:off x="6451947" y="3545810"/>
            <a:ext cx="1508746" cy="307777"/>
          </a:xfrm>
          <a:prstGeom prst="rect">
            <a:avLst/>
          </a:prstGeom>
          <a:noFill/>
        </p:spPr>
        <p:txBody>
          <a:bodyPr wrap="none" rtlCol="0">
            <a:spAutoFit/>
          </a:bodyPr>
          <a:lstStyle/>
          <a:p>
            <a:r>
              <a:rPr lang="en-CH" dirty="0"/>
              <a:t>Predictive model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75D31-81B5-9744-8F65-66BD4D0A9F93}"/>
              </a:ext>
            </a:extLst>
          </p:cNvPr>
          <p:cNvSpPr>
            <a:spLocks noGrp="1"/>
          </p:cNvSpPr>
          <p:nvPr>
            <p:ph type="title"/>
          </p:nvPr>
        </p:nvSpPr>
        <p:spPr/>
        <p:txBody>
          <a:bodyPr>
            <a:normAutofit fontScale="90000"/>
          </a:bodyPr>
          <a:lstStyle/>
          <a:p>
            <a:r>
              <a:rPr lang="en-CH" dirty="0"/>
              <a:t>Active Learning: Uncertainty sampling</a:t>
            </a:r>
          </a:p>
        </p:txBody>
      </p:sp>
      <p:sp>
        <p:nvSpPr>
          <p:cNvPr id="3" name="Text Placeholder 2">
            <a:extLst>
              <a:ext uri="{FF2B5EF4-FFF2-40B4-BE49-F238E27FC236}">
                <a16:creationId xmlns:a16="http://schemas.microsoft.com/office/drawing/2014/main" id="{B367A833-9ACA-614E-B6C9-EE9BA2E3D43D}"/>
              </a:ext>
            </a:extLst>
          </p:cNvPr>
          <p:cNvSpPr>
            <a:spLocks noGrp="1"/>
          </p:cNvSpPr>
          <p:nvPr>
            <p:ph type="body" idx="1"/>
          </p:nvPr>
        </p:nvSpPr>
        <p:spPr/>
        <p:txBody>
          <a:bodyPr/>
          <a:lstStyle/>
          <a:p>
            <a:r>
              <a:rPr lang="en-CH" dirty="0"/>
              <a:t>Uncertainty score from Detectron2</a:t>
            </a:r>
          </a:p>
          <a:p>
            <a:r>
              <a:rPr lang="en-GB" dirty="0"/>
              <a:t>Prediction boxes’ confidence scores </a:t>
            </a:r>
            <a:endParaRPr lang="en-CH" dirty="0"/>
          </a:p>
          <a:p>
            <a:pPr marL="114300" indent="0">
              <a:buNone/>
            </a:pPr>
            <a:endParaRPr lang="en-CH" dirty="0"/>
          </a:p>
        </p:txBody>
      </p:sp>
      <p:sp>
        <p:nvSpPr>
          <p:cNvPr id="4" name="Slide Number Placeholder 3">
            <a:extLst>
              <a:ext uri="{FF2B5EF4-FFF2-40B4-BE49-F238E27FC236}">
                <a16:creationId xmlns:a16="http://schemas.microsoft.com/office/drawing/2014/main" id="{2FBB08E0-1E1F-5946-B248-9F01BC86374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pic>
        <p:nvPicPr>
          <p:cNvPr id="8" name="Picture 7" descr="Diagram&#10;&#10;Description automatically generated">
            <a:extLst>
              <a:ext uri="{FF2B5EF4-FFF2-40B4-BE49-F238E27FC236}">
                <a16:creationId xmlns:a16="http://schemas.microsoft.com/office/drawing/2014/main" id="{9AC693E7-4F1A-6B4F-A743-D0C641B75865}"/>
              </a:ext>
            </a:extLst>
          </p:cNvPr>
          <p:cNvPicPr>
            <a:picLocks noChangeAspect="1"/>
          </p:cNvPicPr>
          <p:nvPr/>
        </p:nvPicPr>
        <p:blipFill>
          <a:blip r:embed="rId3"/>
          <a:stretch>
            <a:fillRect/>
          </a:stretch>
        </p:blipFill>
        <p:spPr>
          <a:xfrm>
            <a:off x="2256933" y="1948627"/>
            <a:ext cx="4630133" cy="3194873"/>
          </a:xfrm>
          <a:prstGeom prst="rect">
            <a:avLst/>
          </a:prstGeom>
        </p:spPr>
      </p:pic>
      <p:pic>
        <p:nvPicPr>
          <p:cNvPr id="11" name="Google Shape;166;p21">
            <a:extLst>
              <a:ext uri="{FF2B5EF4-FFF2-40B4-BE49-F238E27FC236}">
                <a16:creationId xmlns:a16="http://schemas.microsoft.com/office/drawing/2014/main" id="{044F0F18-C11D-7C4C-81ED-488F7854C621}"/>
              </a:ext>
            </a:extLst>
          </p:cNvPr>
          <p:cNvPicPr preferRelativeResize="0"/>
          <p:nvPr/>
        </p:nvPicPr>
        <p:blipFill>
          <a:blip r:embed="rId4">
            <a:alphaModFix/>
          </a:blip>
          <a:stretch>
            <a:fillRect/>
          </a:stretch>
        </p:blipFill>
        <p:spPr>
          <a:xfrm>
            <a:off x="7373950" y="129800"/>
            <a:ext cx="1647198" cy="275125"/>
          </a:xfrm>
          <a:prstGeom prst="rect">
            <a:avLst/>
          </a:prstGeom>
          <a:noFill/>
          <a:ln>
            <a:noFill/>
          </a:ln>
        </p:spPr>
      </p:pic>
    </p:spTree>
    <p:extLst>
      <p:ext uri="{BB962C8B-B14F-4D97-AF65-F5344CB8AC3E}">
        <p14:creationId xmlns:p14="http://schemas.microsoft.com/office/powerpoint/2010/main" val="1635994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04805-0CA0-6E4F-8FD0-2A4AD11DE017}"/>
              </a:ext>
            </a:extLst>
          </p:cNvPr>
          <p:cNvSpPr>
            <a:spLocks noGrp="1"/>
          </p:cNvSpPr>
          <p:nvPr>
            <p:ph type="title"/>
          </p:nvPr>
        </p:nvSpPr>
        <p:spPr/>
        <p:txBody>
          <a:bodyPr>
            <a:normAutofit fontScale="90000"/>
          </a:bodyPr>
          <a:lstStyle/>
          <a:p>
            <a:r>
              <a:rPr lang="en-CH" dirty="0"/>
              <a:t>Active learning: diversity sampling</a:t>
            </a:r>
          </a:p>
        </p:txBody>
      </p:sp>
      <p:sp>
        <p:nvSpPr>
          <p:cNvPr id="3" name="Text Placeholder 2">
            <a:extLst>
              <a:ext uri="{FF2B5EF4-FFF2-40B4-BE49-F238E27FC236}">
                <a16:creationId xmlns:a16="http://schemas.microsoft.com/office/drawing/2014/main" id="{802B4BC9-FDC8-1E49-B670-4335889401B6}"/>
              </a:ext>
            </a:extLst>
          </p:cNvPr>
          <p:cNvSpPr>
            <a:spLocks noGrp="1"/>
          </p:cNvSpPr>
          <p:nvPr>
            <p:ph type="body" idx="1"/>
          </p:nvPr>
        </p:nvSpPr>
        <p:spPr/>
        <p:txBody>
          <a:bodyPr/>
          <a:lstStyle/>
          <a:p>
            <a:r>
              <a:rPr lang="en-CH" dirty="0"/>
              <a:t>Images semantically distinct from each other</a:t>
            </a:r>
          </a:p>
          <a:p>
            <a:r>
              <a:rPr lang="en-CH" dirty="0"/>
              <a:t>UMAP </a:t>
            </a:r>
          </a:p>
          <a:p>
            <a:r>
              <a:rPr lang="en-CH" dirty="0"/>
              <a:t>K-center problem</a:t>
            </a:r>
          </a:p>
        </p:txBody>
      </p:sp>
      <p:sp>
        <p:nvSpPr>
          <p:cNvPr id="4" name="Slide Number Placeholder 3">
            <a:extLst>
              <a:ext uri="{FF2B5EF4-FFF2-40B4-BE49-F238E27FC236}">
                <a16:creationId xmlns:a16="http://schemas.microsoft.com/office/drawing/2014/main" id="{8ED0FD19-7072-5A4E-843D-87374DE4B1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6" name="Picture 5" descr="Diagram, venn diagram&#10;&#10;Description automatically generated">
            <a:extLst>
              <a:ext uri="{FF2B5EF4-FFF2-40B4-BE49-F238E27FC236}">
                <a16:creationId xmlns:a16="http://schemas.microsoft.com/office/drawing/2014/main" id="{D58C4FF0-EF63-434A-BB4E-B74744E1CF0C}"/>
              </a:ext>
            </a:extLst>
          </p:cNvPr>
          <p:cNvPicPr>
            <a:picLocks noChangeAspect="1"/>
          </p:cNvPicPr>
          <p:nvPr/>
        </p:nvPicPr>
        <p:blipFill>
          <a:blip r:embed="rId2"/>
          <a:stretch>
            <a:fillRect/>
          </a:stretch>
        </p:blipFill>
        <p:spPr>
          <a:xfrm>
            <a:off x="4029076" y="2459023"/>
            <a:ext cx="3650442" cy="2109852"/>
          </a:xfrm>
          <a:prstGeom prst="rect">
            <a:avLst/>
          </a:prstGeom>
        </p:spPr>
      </p:pic>
      <p:pic>
        <p:nvPicPr>
          <p:cNvPr id="7" name="Google Shape;166;p21">
            <a:extLst>
              <a:ext uri="{FF2B5EF4-FFF2-40B4-BE49-F238E27FC236}">
                <a16:creationId xmlns:a16="http://schemas.microsoft.com/office/drawing/2014/main" id="{2E390F54-F6C5-8945-98C4-8A9DF38DB567}"/>
              </a:ext>
            </a:extLst>
          </p:cNvPr>
          <p:cNvPicPr preferRelativeResize="0"/>
          <p:nvPr/>
        </p:nvPicPr>
        <p:blipFill>
          <a:blip r:embed="rId3">
            <a:alphaModFix/>
          </a:blip>
          <a:stretch>
            <a:fillRect/>
          </a:stretch>
        </p:blipFill>
        <p:spPr>
          <a:xfrm>
            <a:off x="7373950" y="129800"/>
            <a:ext cx="1647198" cy="275125"/>
          </a:xfrm>
          <a:prstGeom prst="rect">
            <a:avLst/>
          </a:prstGeom>
          <a:noFill/>
          <a:ln>
            <a:noFill/>
          </a:ln>
        </p:spPr>
      </p:pic>
    </p:spTree>
    <p:extLst>
      <p:ext uri="{BB962C8B-B14F-4D97-AF65-F5344CB8AC3E}">
        <p14:creationId xmlns:p14="http://schemas.microsoft.com/office/powerpoint/2010/main" val="1375062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BB85D-C546-264F-84D1-C7A41B5EA173}"/>
              </a:ext>
            </a:extLst>
          </p:cNvPr>
          <p:cNvSpPr>
            <a:spLocks noGrp="1"/>
          </p:cNvSpPr>
          <p:nvPr>
            <p:ph type="title"/>
          </p:nvPr>
        </p:nvSpPr>
        <p:spPr/>
        <p:txBody>
          <a:bodyPr>
            <a:normAutofit fontScale="90000"/>
          </a:bodyPr>
          <a:lstStyle/>
          <a:p>
            <a:r>
              <a:rPr lang="en-CH" dirty="0"/>
              <a:t>Active Learning: </a:t>
            </a:r>
            <a:r>
              <a:rPr lang="en-GB" dirty="0"/>
              <a:t>Confident Coreset </a:t>
            </a:r>
            <a:br>
              <a:rPr lang="en-GB" dirty="0"/>
            </a:br>
            <a:endParaRPr lang="en-CH" dirty="0"/>
          </a:p>
        </p:txBody>
      </p:sp>
      <p:sp>
        <p:nvSpPr>
          <p:cNvPr id="3" name="Text Placeholder 2">
            <a:extLst>
              <a:ext uri="{FF2B5EF4-FFF2-40B4-BE49-F238E27FC236}">
                <a16:creationId xmlns:a16="http://schemas.microsoft.com/office/drawing/2014/main" id="{D26EE61B-CED9-8249-945D-9C3D21D8F6D9}"/>
              </a:ext>
            </a:extLst>
          </p:cNvPr>
          <p:cNvSpPr>
            <a:spLocks noGrp="1"/>
          </p:cNvSpPr>
          <p:nvPr>
            <p:ph type="body" idx="1"/>
          </p:nvPr>
        </p:nvSpPr>
        <p:spPr/>
        <p:txBody>
          <a:bodyPr/>
          <a:lstStyle/>
          <a:p>
            <a:r>
              <a:rPr lang="en-CH" dirty="0"/>
              <a:t>Combination of diversity and uncertainty sampling</a:t>
            </a:r>
          </a:p>
        </p:txBody>
      </p:sp>
      <p:sp>
        <p:nvSpPr>
          <p:cNvPr id="4" name="Slide Number Placeholder 3">
            <a:extLst>
              <a:ext uri="{FF2B5EF4-FFF2-40B4-BE49-F238E27FC236}">
                <a16:creationId xmlns:a16="http://schemas.microsoft.com/office/drawing/2014/main" id="{D2C0A850-69B5-594E-9E95-8C001BDBC0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6" name="Picture 5" descr="Diagram&#10;&#10;Description automatically generated">
            <a:extLst>
              <a:ext uri="{FF2B5EF4-FFF2-40B4-BE49-F238E27FC236}">
                <a16:creationId xmlns:a16="http://schemas.microsoft.com/office/drawing/2014/main" id="{4220D0FE-6208-FB45-B255-C492B47A08CD}"/>
              </a:ext>
            </a:extLst>
          </p:cNvPr>
          <p:cNvPicPr>
            <a:picLocks noChangeAspect="1"/>
          </p:cNvPicPr>
          <p:nvPr/>
        </p:nvPicPr>
        <p:blipFill>
          <a:blip r:embed="rId2"/>
          <a:stretch>
            <a:fillRect/>
          </a:stretch>
        </p:blipFill>
        <p:spPr>
          <a:xfrm>
            <a:off x="2940907" y="1965279"/>
            <a:ext cx="5704545" cy="2894738"/>
          </a:xfrm>
          <a:prstGeom prst="rect">
            <a:avLst/>
          </a:prstGeom>
        </p:spPr>
      </p:pic>
      <p:pic>
        <p:nvPicPr>
          <p:cNvPr id="7" name="Google Shape;166;p21">
            <a:extLst>
              <a:ext uri="{FF2B5EF4-FFF2-40B4-BE49-F238E27FC236}">
                <a16:creationId xmlns:a16="http://schemas.microsoft.com/office/drawing/2014/main" id="{8025F197-0FA0-964F-9E0B-5F247F7EFE62}"/>
              </a:ext>
            </a:extLst>
          </p:cNvPr>
          <p:cNvPicPr preferRelativeResize="0"/>
          <p:nvPr/>
        </p:nvPicPr>
        <p:blipFill>
          <a:blip r:embed="rId3">
            <a:alphaModFix/>
          </a:blip>
          <a:stretch>
            <a:fillRect/>
          </a:stretch>
        </p:blipFill>
        <p:spPr>
          <a:xfrm>
            <a:off x="7373950" y="129800"/>
            <a:ext cx="1647198" cy="275125"/>
          </a:xfrm>
          <a:prstGeom prst="rect">
            <a:avLst/>
          </a:prstGeom>
          <a:noFill/>
          <a:ln>
            <a:noFill/>
          </a:ln>
        </p:spPr>
      </p:pic>
    </p:spTree>
    <p:extLst>
      <p:ext uri="{BB962C8B-B14F-4D97-AF65-F5344CB8AC3E}">
        <p14:creationId xmlns:p14="http://schemas.microsoft.com/office/powerpoint/2010/main" val="45223435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4208</TotalTime>
  <Words>1014</Words>
  <Application>Microsoft Macintosh PowerPoint</Application>
  <PresentationFormat>On-screen Show (16:9)</PresentationFormat>
  <Paragraphs>194</Paragraphs>
  <Slides>28</Slides>
  <Notes>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Cambria Math</vt:lpstr>
      <vt:lpstr>Simple Light</vt:lpstr>
      <vt:lpstr> VITA Lab Building and opening instance segmentation</vt:lpstr>
      <vt:lpstr>Content</vt:lpstr>
      <vt:lpstr>Problem Statement</vt:lpstr>
      <vt:lpstr>PowerPoint Presentation</vt:lpstr>
      <vt:lpstr> Mask RCNN</vt:lpstr>
      <vt:lpstr>Approach </vt:lpstr>
      <vt:lpstr>Active Learning: Uncertainty sampling</vt:lpstr>
      <vt:lpstr>Active learning: diversity sampling</vt:lpstr>
      <vt:lpstr>Active Learning: Confident Coreset  </vt:lpstr>
      <vt:lpstr>Self-Annotation</vt:lpstr>
      <vt:lpstr>Self-Annotation: Results</vt:lpstr>
      <vt:lpstr>Experiment Detail </vt:lpstr>
      <vt:lpstr>Baseline</vt:lpstr>
      <vt:lpstr>Baseline validation</vt:lpstr>
      <vt:lpstr>Experiment</vt:lpstr>
      <vt:lpstr>Evaluation    </vt:lpstr>
      <vt:lpstr>Conclusion</vt:lpstr>
      <vt:lpstr>PowerPoint Presentation</vt:lpstr>
      <vt:lpstr>Appendix</vt:lpstr>
      <vt:lpstr>Prediction on the full dataset</vt:lpstr>
      <vt:lpstr>Fine tuning</vt:lpstr>
      <vt:lpstr>Evaluation   </vt:lpstr>
      <vt:lpstr>Mask RCNN Framework (3 stages)</vt:lpstr>
      <vt:lpstr>Instance segmentation</vt:lpstr>
      <vt:lpstr>Basel example </vt:lpstr>
      <vt:lpstr>Validation of prediction</vt:lpstr>
      <vt:lpstr>Prediction on the full dataset</vt:lpstr>
      <vt:lpstr>Annotation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VITA Lab Building instance segmentation and building type detection </dc:title>
  <cp:lastModifiedBy>Naayem Pierre Vincent Joseph</cp:lastModifiedBy>
  <cp:revision>4</cp:revision>
  <dcterms:modified xsi:type="dcterms:W3CDTF">2022-01-12T15:08:02Z</dcterms:modified>
</cp:coreProperties>
</file>